
<file path=[Content_Types].xml><?xml version="1.0" encoding="utf-8"?>
<Types xmlns="http://schemas.openxmlformats.org/package/2006/content-types">
  <Default Extension="png" ContentType="image/png"/>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00.xml" ContentType="application/vnd.openxmlformats-officedocument.presentationml.notesSlide+xml"/>
  <Override PartName="/ppt/notesSlides/notesSlide101.xml" ContentType="application/vnd.openxmlformats-officedocument.presentationml.notesSlide+xml"/>
  <Override PartName="/ppt/notesSlides/notesSlide102.xml" ContentType="application/vnd.openxmlformats-officedocument.presentationml.notesSlide+xml"/>
  <Override PartName="/ppt/notesSlides/notesSlide103.xml" ContentType="application/vnd.openxmlformats-officedocument.presentationml.notesSlide+xml"/>
  <Override PartName="/ppt/notesSlides/notesSlide104.xml" ContentType="application/vnd.openxmlformats-officedocument.presentationml.notesSlide+xml"/>
  <Override PartName="/ppt/notesSlides/notesSlide105.xml" ContentType="application/vnd.openxmlformats-officedocument.presentationml.notesSlide+xml"/>
  <Override PartName="/ppt/notesSlides/notesSlide106.xml" ContentType="application/vnd.openxmlformats-officedocument.presentationml.notesSlide+xml"/>
  <Override PartName="/ppt/notesSlides/notesSlide107.xml" ContentType="application/vnd.openxmlformats-officedocument.presentationml.notesSlide+xml"/>
  <Override PartName="/ppt/notesSlides/notesSlide108.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ppt/notesSlides/notesSlide74.xml" ContentType="application/vnd.openxmlformats-officedocument.presentationml.notesSlide+xml"/>
  <Override PartName="/ppt/notesSlides/notesSlide75.xml" ContentType="application/vnd.openxmlformats-officedocument.presentationml.notesSlide+xml"/>
  <Override PartName="/ppt/notesSlides/notesSlide76.xml" ContentType="application/vnd.openxmlformats-officedocument.presentationml.notesSlide+xml"/>
  <Override PartName="/ppt/notesSlides/notesSlide77.xml" ContentType="application/vnd.openxmlformats-officedocument.presentationml.notesSlide+xml"/>
  <Override PartName="/ppt/notesSlides/notesSlide78.xml" ContentType="application/vnd.openxmlformats-officedocument.presentationml.notesSlide+xml"/>
  <Override PartName="/ppt/notesSlides/notesSlide79.xml" ContentType="application/vnd.openxmlformats-officedocument.presentationml.notesSlide+xml"/>
  <Override PartName="/ppt/notesSlides/notesSlide8.xml" ContentType="application/vnd.openxmlformats-officedocument.presentationml.notesSlide+xml"/>
  <Override PartName="/ppt/notesSlides/notesSlide80.xml" ContentType="application/vnd.openxmlformats-officedocument.presentationml.notesSlide+xml"/>
  <Override PartName="/ppt/notesSlides/notesSlide81.xml" ContentType="application/vnd.openxmlformats-officedocument.presentationml.notesSlide+xml"/>
  <Override PartName="/ppt/notesSlides/notesSlide82.xml" ContentType="application/vnd.openxmlformats-officedocument.presentationml.notesSlide+xml"/>
  <Override PartName="/ppt/notesSlides/notesSlide83.xml" ContentType="application/vnd.openxmlformats-officedocument.presentationml.notesSlide+xml"/>
  <Override PartName="/ppt/notesSlides/notesSlide84.xml" ContentType="application/vnd.openxmlformats-officedocument.presentationml.notesSlide+xml"/>
  <Override PartName="/ppt/notesSlides/notesSlide85.xml" ContentType="application/vnd.openxmlformats-officedocument.presentationml.notesSlide+xml"/>
  <Override PartName="/ppt/notesSlides/notesSlide86.xml" ContentType="application/vnd.openxmlformats-officedocument.presentationml.notesSlide+xml"/>
  <Override PartName="/ppt/notesSlides/notesSlide87.xml" ContentType="application/vnd.openxmlformats-officedocument.presentationml.notesSlide+xml"/>
  <Override PartName="/ppt/notesSlides/notesSlide88.xml" ContentType="application/vnd.openxmlformats-officedocument.presentationml.notesSlide+xml"/>
  <Override PartName="/ppt/notesSlides/notesSlide89.xml" ContentType="application/vnd.openxmlformats-officedocument.presentationml.notesSlide+xml"/>
  <Override PartName="/ppt/notesSlides/notesSlide9.xml" ContentType="application/vnd.openxmlformats-officedocument.presentationml.notesSlide+xml"/>
  <Override PartName="/ppt/notesSlides/notesSlide90.xml" ContentType="application/vnd.openxmlformats-officedocument.presentationml.notesSlide+xml"/>
  <Override PartName="/ppt/notesSlides/notesSlide91.xml" ContentType="application/vnd.openxmlformats-officedocument.presentationml.notesSlide+xml"/>
  <Override PartName="/ppt/notesSlides/notesSlide92.xml" ContentType="application/vnd.openxmlformats-officedocument.presentationml.notesSlide+xml"/>
  <Override PartName="/ppt/notesSlides/notesSlide93.xml" ContentType="application/vnd.openxmlformats-officedocument.presentationml.notesSlide+xml"/>
  <Override PartName="/ppt/notesSlides/notesSlide94.xml" ContentType="application/vnd.openxmlformats-officedocument.presentationml.notesSlide+xml"/>
  <Override PartName="/ppt/notesSlides/notesSlide95.xml" ContentType="application/vnd.openxmlformats-officedocument.presentationml.notesSlide+xml"/>
  <Override PartName="/ppt/notesSlides/notesSlide96.xml" ContentType="application/vnd.openxmlformats-officedocument.presentationml.notesSlide+xml"/>
  <Override PartName="/ppt/notesSlides/notesSlide97.xml" ContentType="application/vnd.openxmlformats-officedocument.presentationml.notesSlide+xml"/>
  <Override PartName="/ppt/notesSlides/notesSlide98.xml" ContentType="application/vnd.openxmlformats-officedocument.presentationml.notesSlide+xml"/>
  <Override PartName="/ppt/notesSlides/notesSlide9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4"/>
  </p:notesMasterIdLst>
  <p:sldIdLst>
    <p:sldId id="256" r:id="rId3"/>
    <p:sldId id="257" r:id="rId5"/>
    <p:sldId id="258" r:id="rId6"/>
    <p:sldId id="260" r:id="rId7"/>
    <p:sldId id="261" r:id="rId8"/>
    <p:sldId id="381" r:id="rId9"/>
    <p:sldId id="262" r:id="rId10"/>
    <p:sldId id="263" r:id="rId11"/>
    <p:sldId id="265" r:id="rId12"/>
    <p:sldId id="267" r:id="rId13"/>
    <p:sldId id="382" r:id="rId14"/>
    <p:sldId id="268" r:id="rId15"/>
    <p:sldId id="269" r:id="rId16"/>
    <p:sldId id="271" r:id="rId17"/>
    <p:sldId id="272" r:id="rId18"/>
    <p:sldId id="273" r:id="rId19"/>
    <p:sldId id="274" r:id="rId20"/>
    <p:sldId id="275" r:id="rId21"/>
    <p:sldId id="276" r:id="rId22"/>
    <p:sldId id="277" r:id="rId23"/>
    <p:sldId id="279" r:id="rId24"/>
    <p:sldId id="280" r:id="rId25"/>
    <p:sldId id="281" r:id="rId26"/>
    <p:sldId id="282" r:id="rId27"/>
    <p:sldId id="283" r:id="rId28"/>
    <p:sldId id="284" r:id="rId29"/>
    <p:sldId id="285" r:id="rId30"/>
    <p:sldId id="286" r:id="rId31"/>
    <p:sldId id="287" r:id="rId32"/>
    <p:sldId id="288" r:id="rId33"/>
    <p:sldId id="289" r:id="rId34"/>
    <p:sldId id="290" r:id="rId35"/>
    <p:sldId id="291" r:id="rId36"/>
    <p:sldId id="292" r:id="rId37"/>
    <p:sldId id="294" r:id="rId38"/>
    <p:sldId id="295" r:id="rId39"/>
    <p:sldId id="296" r:id="rId40"/>
    <p:sldId id="297" r:id="rId41"/>
    <p:sldId id="298" r:id="rId42"/>
    <p:sldId id="299" r:id="rId43"/>
    <p:sldId id="300" r:id="rId44"/>
    <p:sldId id="301" r:id="rId45"/>
    <p:sldId id="303" r:id="rId46"/>
    <p:sldId id="304" r:id="rId47"/>
    <p:sldId id="305" r:id="rId48"/>
    <p:sldId id="306" r:id="rId49"/>
    <p:sldId id="384" r:id="rId50"/>
    <p:sldId id="308" r:id="rId51"/>
    <p:sldId id="310" r:id="rId52"/>
    <p:sldId id="311" r:id="rId53"/>
    <p:sldId id="312" r:id="rId54"/>
    <p:sldId id="313" r:id="rId55"/>
    <p:sldId id="315" r:id="rId56"/>
    <p:sldId id="316" r:id="rId57"/>
    <p:sldId id="317" r:id="rId58"/>
    <p:sldId id="318" r:id="rId59"/>
    <p:sldId id="319" r:id="rId60"/>
    <p:sldId id="320" r:id="rId61"/>
    <p:sldId id="321" r:id="rId62"/>
    <p:sldId id="322" r:id="rId63"/>
    <p:sldId id="324" r:id="rId64"/>
    <p:sldId id="325" r:id="rId65"/>
    <p:sldId id="326" r:id="rId66"/>
    <p:sldId id="327" r:id="rId67"/>
    <p:sldId id="328" r:id="rId68"/>
    <p:sldId id="329" r:id="rId69"/>
    <p:sldId id="330" r:id="rId70"/>
    <p:sldId id="331" r:id="rId71"/>
    <p:sldId id="333" r:id="rId72"/>
    <p:sldId id="334" r:id="rId73"/>
    <p:sldId id="335" r:id="rId74"/>
    <p:sldId id="336" r:id="rId75"/>
    <p:sldId id="337" r:id="rId76"/>
    <p:sldId id="338" r:id="rId77"/>
    <p:sldId id="339" r:id="rId78"/>
    <p:sldId id="340" r:id="rId79"/>
    <p:sldId id="342" r:id="rId80"/>
    <p:sldId id="343" r:id="rId81"/>
    <p:sldId id="383" r:id="rId82"/>
    <p:sldId id="344" r:id="rId83"/>
    <p:sldId id="345" r:id="rId84"/>
    <p:sldId id="346" r:id="rId85"/>
    <p:sldId id="347" r:id="rId86"/>
    <p:sldId id="348" r:id="rId87"/>
    <p:sldId id="349" r:id="rId88"/>
    <p:sldId id="350" r:id="rId89"/>
    <p:sldId id="352" r:id="rId90"/>
    <p:sldId id="353" r:id="rId91"/>
    <p:sldId id="354" r:id="rId92"/>
    <p:sldId id="355" r:id="rId93"/>
    <p:sldId id="356" r:id="rId94"/>
    <p:sldId id="358" r:id="rId95"/>
    <p:sldId id="359" r:id="rId96"/>
    <p:sldId id="360" r:id="rId97"/>
    <p:sldId id="361" r:id="rId98"/>
    <p:sldId id="362" r:id="rId99"/>
    <p:sldId id="363" r:id="rId100"/>
    <p:sldId id="364" r:id="rId101"/>
    <p:sldId id="366" r:id="rId102"/>
    <p:sldId id="367" r:id="rId103"/>
    <p:sldId id="368" r:id="rId104"/>
    <p:sldId id="369" r:id="rId105"/>
    <p:sldId id="370" r:id="rId106"/>
    <p:sldId id="371" r:id="rId107"/>
    <p:sldId id="373" r:id="rId108"/>
    <p:sldId id="374" r:id="rId109"/>
    <p:sldId id="375" r:id="rId110"/>
    <p:sldId id="377" r:id="rId111"/>
    <p:sldId id="378" r:id="rId112"/>
    <p:sldId id="376" r:id="rId113"/>
    <p:sldId id="379" r:id="rId114"/>
    <p:sldId id="380" r:id="rId115"/>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11"/>
    <p:restoredTop sz="94610"/>
  </p:normalViewPr>
  <p:slideViewPr>
    <p:cSldViewPr snapToGrid="0" snapToObjects="1">
      <p:cViewPr>
        <p:scale>
          <a:sx n="100" d="100"/>
          <a:sy n="100" d="100"/>
        </p:scale>
        <p:origin x="198" y="33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99" Type="http://schemas.openxmlformats.org/officeDocument/2006/relationships/slide" Target="slides/slide96.xml"/><Relationship Id="rId98" Type="http://schemas.openxmlformats.org/officeDocument/2006/relationships/slide" Target="slides/slide95.xml"/><Relationship Id="rId97" Type="http://schemas.openxmlformats.org/officeDocument/2006/relationships/slide" Target="slides/slide94.xml"/><Relationship Id="rId96" Type="http://schemas.openxmlformats.org/officeDocument/2006/relationships/slide" Target="slides/slide93.xml"/><Relationship Id="rId95" Type="http://schemas.openxmlformats.org/officeDocument/2006/relationships/slide" Target="slides/slide92.xml"/><Relationship Id="rId94" Type="http://schemas.openxmlformats.org/officeDocument/2006/relationships/slide" Target="slides/slide91.xml"/><Relationship Id="rId93" Type="http://schemas.openxmlformats.org/officeDocument/2006/relationships/slide" Target="slides/slide90.xml"/><Relationship Id="rId92" Type="http://schemas.openxmlformats.org/officeDocument/2006/relationships/slide" Target="slides/slide89.xml"/><Relationship Id="rId91" Type="http://schemas.openxmlformats.org/officeDocument/2006/relationships/slide" Target="slides/slide88.xml"/><Relationship Id="rId90" Type="http://schemas.openxmlformats.org/officeDocument/2006/relationships/slide" Target="slides/slide87.xml"/><Relationship Id="rId9" Type="http://schemas.openxmlformats.org/officeDocument/2006/relationships/slide" Target="slides/slide6.xml"/><Relationship Id="rId89" Type="http://schemas.openxmlformats.org/officeDocument/2006/relationships/slide" Target="slides/slide86.xml"/><Relationship Id="rId88" Type="http://schemas.openxmlformats.org/officeDocument/2006/relationships/slide" Target="slides/slide85.xml"/><Relationship Id="rId87" Type="http://schemas.openxmlformats.org/officeDocument/2006/relationships/slide" Target="slides/slide84.xml"/><Relationship Id="rId86" Type="http://schemas.openxmlformats.org/officeDocument/2006/relationships/slide" Target="slides/slide83.xml"/><Relationship Id="rId85" Type="http://schemas.openxmlformats.org/officeDocument/2006/relationships/slide" Target="slides/slide82.xml"/><Relationship Id="rId84" Type="http://schemas.openxmlformats.org/officeDocument/2006/relationships/slide" Target="slides/slide81.xml"/><Relationship Id="rId83" Type="http://schemas.openxmlformats.org/officeDocument/2006/relationships/slide" Target="slides/slide80.xml"/><Relationship Id="rId82" Type="http://schemas.openxmlformats.org/officeDocument/2006/relationships/slide" Target="slides/slide79.xml"/><Relationship Id="rId81" Type="http://schemas.openxmlformats.org/officeDocument/2006/relationships/slide" Target="slides/slide78.xml"/><Relationship Id="rId80" Type="http://schemas.openxmlformats.org/officeDocument/2006/relationships/slide" Target="slides/slide77.xml"/><Relationship Id="rId8" Type="http://schemas.openxmlformats.org/officeDocument/2006/relationships/slide" Target="slides/slide5.xml"/><Relationship Id="rId79" Type="http://schemas.openxmlformats.org/officeDocument/2006/relationships/slide" Target="slides/slide76.xml"/><Relationship Id="rId78" Type="http://schemas.openxmlformats.org/officeDocument/2006/relationships/slide" Target="slides/slide75.xml"/><Relationship Id="rId77" Type="http://schemas.openxmlformats.org/officeDocument/2006/relationships/slide" Target="slides/slide74.xml"/><Relationship Id="rId76" Type="http://schemas.openxmlformats.org/officeDocument/2006/relationships/slide" Target="slides/slide73.xml"/><Relationship Id="rId75" Type="http://schemas.openxmlformats.org/officeDocument/2006/relationships/slide" Target="slides/slide72.xml"/><Relationship Id="rId74" Type="http://schemas.openxmlformats.org/officeDocument/2006/relationships/slide" Target="slides/slide71.xml"/><Relationship Id="rId73" Type="http://schemas.openxmlformats.org/officeDocument/2006/relationships/slide" Target="slides/slide70.xml"/><Relationship Id="rId72" Type="http://schemas.openxmlformats.org/officeDocument/2006/relationships/slide" Target="slides/slide69.xml"/><Relationship Id="rId71" Type="http://schemas.openxmlformats.org/officeDocument/2006/relationships/slide" Target="slides/slide68.xml"/><Relationship Id="rId70" Type="http://schemas.openxmlformats.org/officeDocument/2006/relationships/slide" Target="slides/slide67.xml"/><Relationship Id="rId7" Type="http://schemas.openxmlformats.org/officeDocument/2006/relationships/slide" Target="slides/slide4.xml"/><Relationship Id="rId69" Type="http://schemas.openxmlformats.org/officeDocument/2006/relationships/slide" Target="slides/slide66.xml"/><Relationship Id="rId68" Type="http://schemas.openxmlformats.org/officeDocument/2006/relationships/slide" Target="slides/slide65.xml"/><Relationship Id="rId67" Type="http://schemas.openxmlformats.org/officeDocument/2006/relationships/slide" Target="slides/slide64.xml"/><Relationship Id="rId66" Type="http://schemas.openxmlformats.org/officeDocument/2006/relationships/slide" Target="slides/slide63.xml"/><Relationship Id="rId65" Type="http://schemas.openxmlformats.org/officeDocument/2006/relationships/slide" Target="slides/slide62.xml"/><Relationship Id="rId64" Type="http://schemas.openxmlformats.org/officeDocument/2006/relationships/slide" Target="slides/slide61.xml"/><Relationship Id="rId63" Type="http://schemas.openxmlformats.org/officeDocument/2006/relationships/slide" Target="slides/slide60.xml"/><Relationship Id="rId62" Type="http://schemas.openxmlformats.org/officeDocument/2006/relationships/slide" Target="slides/slide59.xml"/><Relationship Id="rId61" Type="http://schemas.openxmlformats.org/officeDocument/2006/relationships/slide" Target="slides/slide58.xml"/><Relationship Id="rId60" Type="http://schemas.openxmlformats.org/officeDocument/2006/relationships/slide" Target="slides/slide57.xml"/><Relationship Id="rId6" Type="http://schemas.openxmlformats.org/officeDocument/2006/relationships/slide" Target="slides/slide3.xml"/><Relationship Id="rId59" Type="http://schemas.openxmlformats.org/officeDocument/2006/relationships/slide" Target="slides/slide56.xml"/><Relationship Id="rId58" Type="http://schemas.openxmlformats.org/officeDocument/2006/relationships/slide" Target="slides/slide55.xml"/><Relationship Id="rId57" Type="http://schemas.openxmlformats.org/officeDocument/2006/relationships/slide" Target="slides/slide54.xml"/><Relationship Id="rId56" Type="http://schemas.openxmlformats.org/officeDocument/2006/relationships/slide" Target="slides/slide53.xml"/><Relationship Id="rId55" Type="http://schemas.openxmlformats.org/officeDocument/2006/relationships/slide" Target="slides/slide52.xml"/><Relationship Id="rId54" Type="http://schemas.openxmlformats.org/officeDocument/2006/relationships/slide" Target="slides/slide51.xml"/><Relationship Id="rId53" Type="http://schemas.openxmlformats.org/officeDocument/2006/relationships/slide" Target="slides/slide50.xml"/><Relationship Id="rId52" Type="http://schemas.openxmlformats.org/officeDocument/2006/relationships/slide" Target="slides/slide49.xml"/><Relationship Id="rId51" Type="http://schemas.openxmlformats.org/officeDocument/2006/relationships/slide" Target="slides/slide48.xml"/><Relationship Id="rId50" Type="http://schemas.openxmlformats.org/officeDocument/2006/relationships/slide" Target="slides/slide47.xml"/><Relationship Id="rId5" Type="http://schemas.openxmlformats.org/officeDocument/2006/relationships/slide" Target="slides/slide2.xml"/><Relationship Id="rId49" Type="http://schemas.openxmlformats.org/officeDocument/2006/relationships/slide" Target="slides/slide46.xml"/><Relationship Id="rId48" Type="http://schemas.openxmlformats.org/officeDocument/2006/relationships/slide" Target="slides/slide45.xml"/><Relationship Id="rId47" Type="http://schemas.openxmlformats.org/officeDocument/2006/relationships/slide" Target="slides/slide44.xml"/><Relationship Id="rId46" Type="http://schemas.openxmlformats.org/officeDocument/2006/relationships/slide" Target="slides/slide43.xml"/><Relationship Id="rId45" Type="http://schemas.openxmlformats.org/officeDocument/2006/relationships/slide" Target="slides/slide42.xml"/><Relationship Id="rId44" Type="http://schemas.openxmlformats.org/officeDocument/2006/relationships/slide" Target="slides/slide41.xml"/><Relationship Id="rId43" Type="http://schemas.openxmlformats.org/officeDocument/2006/relationships/slide" Target="slides/slide40.xml"/><Relationship Id="rId42" Type="http://schemas.openxmlformats.org/officeDocument/2006/relationships/slide" Target="slides/slide39.xml"/><Relationship Id="rId41" Type="http://schemas.openxmlformats.org/officeDocument/2006/relationships/slide" Target="slides/slide38.xml"/><Relationship Id="rId40" Type="http://schemas.openxmlformats.org/officeDocument/2006/relationships/slide" Target="slides/slide37.xml"/><Relationship Id="rId4" Type="http://schemas.openxmlformats.org/officeDocument/2006/relationships/notesMaster" Target="notesMasters/notesMaster1.xml"/><Relationship Id="rId39" Type="http://schemas.openxmlformats.org/officeDocument/2006/relationships/slide" Target="slides/slide36.xml"/><Relationship Id="rId38" Type="http://schemas.openxmlformats.org/officeDocument/2006/relationships/slide" Target="slides/slide35.xml"/><Relationship Id="rId37" Type="http://schemas.openxmlformats.org/officeDocument/2006/relationships/slide" Target="slides/slide34.xml"/><Relationship Id="rId36" Type="http://schemas.openxmlformats.org/officeDocument/2006/relationships/slide" Target="slides/slide33.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8" Type="http://schemas.openxmlformats.org/officeDocument/2006/relationships/tableStyles" Target="tableStyles.xml"/><Relationship Id="rId117" Type="http://schemas.openxmlformats.org/officeDocument/2006/relationships/viewProps" Target="viewProps.xml"/><Relationship Id="rId116" Type="http://schemas.openxmlformats.org/officeDocument/2006/relationships/presProps" Target="presProps.xml"/><Relationship Id="rId115" Type="http://schemas.openxmlformats.org/officeDocument/2006/relationships/slide" Target="slides/slide112.xml"/><Relationship Id="rId114" Type="http://schemas.openxmlformats.org/officeDocument/2006/relationships/slide" Target="slides/slide111.xml"/><Relationship Id="rId113" Type="http://schemas.openxmlformats.org/officeDocument/2006/relationships/slide" Target="slides/slide110.xml"/><Relationship Id="rId112" Type="http://schemas.openxmlformats.org/officeDocument/2006/relationships/slide" Target="slides/slide109.xml"/><Relationship Id="rId111" Type="http://schemas.openxmlformats.org/officeDocument/2006/relationships/slide" Target="slides/slide108.xml"/><Relationship Id="rId110" Type="http://schemas.openxmlformats.org/officeDocument/2006/relationships/slide" Target="slides/slide107.xml"/><Relationship Id="rId11" Type="http://schemas.openxmlformats.org/officeDocument/2006/relationships/slide" Target="slides/slide8.xml"/><Relationship Id="rId109" Type="http://schemas.openxmlformats.org/officeDocument/2006/relationships/slide" Target="slides/slide106.xml"/><Relationship Id="rId108" Type="http://schemas.openxmlformats.org/officeDocument/2006/relationships/slide" Target="slides/slide105.xml"/><Relationship Id="rId107" Type="http://schemas.openxmlformats.org/officeDocument/2006/relationships/slide" Target="slides/slide104.xml"/><Relationship Id="rId106" Type="http://schemas.openxmlformats.org/officeDocument/2006/relationships/slide" Target="slides/slide103.xml"/><Relationship Id="rId105" Type="http://schemas.openxmlformats.org/officeDocument/2006/relationships/slide" Target="slides/slide102.xml"/><Relationship Id="rId104" Type="http://schemas.openxmlformats.org/officeDocument/2006/relationships/slide" Target="slides/slide101.xml"/><Relationship Id="rId103" Type="http://schemas.openxmlformats.org/officeDocument/2006/relationships/slide" Target="slides/slide100.xml"/><Relationship Id="rId102" Type="http://schemas.openxmlformats.org/officeDocument/2006/relationships/slide" Target="slides/slide99.xml"/><Relationship Id="rId101" Type="http://schemas.openxmlformats.org/officeDocument/2006/relationships/slide" Target="slides/slide98.xml"/><Relationship Id="rId100" Type="http://schemas.openxmlformats.org/officeDocument/2006/relationships/slide" Target="slides/slide97.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0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4.xml"/></Relationships>
</file>

<file path=ppt/notesSlides/_rels/notesSlide10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5.xml"/></Relationships>
</file>

<file path=ppt/notesSlides/_rels/notesSlide10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6.xml"/></Relationships>
</file>

<file path=ppt/notesSlides/_rels/notesSlide10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7.xml"/></Relationships>
</file>

<file path=ppt/notesSlides/_rels/notesSlide10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8.xml"/></Relationships>
</file>

<file path=ppt/notesSlides/_rels/notesSlide10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9.xml"/></Relationships>
</file>

<file path=ppt/notesSlides/_rels/notesSlide10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0.xml"/></Relationships>
</file>

<file path=ppt/notesSlides/_rels/notesSlide10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1.xml"/></Relationships>
</file>

<file path=ppt/notesSlides/_rels/notesSlide10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2.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9.xml"/></Relationships>
</file>

<file path=ppt/notesSlides/_rels/notesSlide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0.xml"/></Relationships>
</file>

<file path=ppt/notesSlides/_rels/notesSlide2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1.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2.xml"/></Relationships>
</file>

<file path=ppt/notesSlides/_rels/notesSlide3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3.xml"/></Relationships>
</file>

<file path=ppt/notesSlides/_rels/notesSlide3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4.xml"/></Relationships>
</file>

<file path=ppt/notesSlides/_rels/notesSlide3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5.xml"/></Relationships>
</file>

<file path=ppt/notesSlides/_rels/notesSlide3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6.xml"/></Relationships>
</file>

<file path=ppt/notesSlides/_rels/notesSlide3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7.xml"/></Relationships>
</file>

<file path=ppt/notesSlides/_rels/notesSlide3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8.xml"/></Relationships>
</file>

<file path=ppt/notesSlides/_rels/notesSlide3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9.xml"/></Relationships>
</file>

<file path=ppt/notesSlides/_rels/notesSlide3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0.xml"/></Relationships>
</file>

<file path=ppt/notesSlides/_rels/notesSlide3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1.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4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2.xml"/></Relationships>
</file>

<file path=ppt/notesSlides/_rels/notesSlide4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3.xml"/></Relationships>
</file>

<file path=ppt/notesSlides/_rels/notesSlide4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4.xml"/></Relationships>
</file>

<file path=ppt/notesSlides/_rels/notesSlide4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5.xml"/></Relationships>
</file>

<file path=ppt/notesSlides/_rels/notesSlide4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6.xml"/></Relationships>
</file>

<file path=ppt/notesSlides/_rels/notesSlide4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8.xml"/></Relationships>
</file>

<file path=ppt/notesSlides/_rels/notesSlide4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9.xml"/></Relationships>
</file>

<file path=ppt/notesSlides/_rels/notesSlide4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0.xml"/></Relationships>
</file>

<file path=ppt/notesSlides/_rels/notesSlide4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1.xml"/></Relationships>
</file>

<file path=ppt/notesSlides/_rels/notesSlide4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2.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5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3.xml"/></Relationships>
</file>

<file path=ppt/notesSlides/_rels/notesSlide5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4.xml"/></Relationships>
</file>

<file path=ppt/notesSlides/_rels/notesSlide5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5.xml"/></Relationships>
</file>

<file path=ppt/notesSlides/_rels/notesSlide5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6.xml"/></Relationships>
</file>

<file path=ppt/notesSlides/_rels/notesSlide5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7.xml"/></Relationships>
</file>

<file path=ppt/notesSlides/_rels/notesSlide5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8.xml"/></Relationships>
</file>

<file path=ppt/notesSlides/_rels/notesSlide5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9.xml"/></Relationships>
</file>

<file path=ppt/notesSlides/_rels/notesSlide5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0.xml"/></Relationships>
</file>

<file path=ppt/notesSlides/_rels/notesSlide5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1.xml"/></Relationships>
</file>

<file path=ppt/notesSlides/_rels/notesSlide5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2.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6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3.xml"/></Relationships>
</file>

<file path=ppt/notesSlides/_rels/notesSlide6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4.xml"/></Relationships>
</file>

<file path=ppt/notesSlides/_rels/notesSlide6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5.xml"/></Relationships>
</file>

<file path=ppt/notesSlides/_rels/notesSlide6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6.xml"/></Relationships>
</file>

<file path=ppt/notesSlides/_rels/notesSlide6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7.xml"/></Relationships>
</file>

<file path=ppt/notesSlides/_rels/notesSlide6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8.xml"/></Relationships>
</file>

<file path=ppt/notesSlides/_rels/notesSlide6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9.xml"/></Relationships>
</file>

<file path=ppt/notesSlides/_rels/notesSlide6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0.xml"/></Relationships>
</file>

<file path=ppt/notesSlides/_rels/notesSlide6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1.xml"/></Relationships>
</file>

<file path=ppt/notesSlides/_rels/notesSlide6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2.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7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3.xml"/></Relationships>
</file>

<file path=ppt/notesSlides/_rels/notesSlide7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4.xml"/></Relationships>
</file>

<file path=ppt/notesSlides/_rels/notesSlide7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5.xml"/></Relationships>
</file>

<file path=ppt/notesSlides/_rels/notesSlide7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6.xml"/></Relationships>
</file>

<file path=ppt/notesSlides/_rels/notesSlide7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7.xml"/></Relationships>
</file>

<file path=ppt/notesSlides/_rels/notesSlide7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8.xml"/></Relationships>
</file>

<file path=ppt/notesSlides/_rels/notesSlide7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0.xml"/></Relationships>
</file>

<file path=ppt/notesSlides/_rels/notesSlide7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1.xml"/></Relationships>
</file>

<file path=ppt/notesSlides/_rels/notesSlide7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2.xml"/></Relationships>
</file>

<file path=ppt/notesSlides/_rels/notesSlide7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3.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_rels/notesSlide8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4.xml"/></Relationships>
</file>

<file path=ppt/notesSlides/_rels/notesSlide8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5.xml"/></Relationships>
</file>

<file path=ppt/notesSlides/_rels/notesSlide8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6.xml"/></Relationships>
</file>

<file path=ppt/notesSlides/_rels/notesSlide8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7.xml"/></Relationships>
</file>

<file path=ppt/notesSlides/_rels/notesSlide8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8.xml"/></Relationships>
</file>

<file path=ppt/notesSlides/_rels/notesSlide8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9.xml"/></Relationships>
</file>

<file path=ppt/notesSlides/_rels/notesSlide8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0.xml"/></Relationships>
</file>

<file path=ppt/notesSlides/_rels/notesSlide8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1.xml"/></Relationships>
</file>

<file path=ppt/notesSlides/_rels/notesSlide8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2.xml"/></Relationships>
</file>

<file path=ppt/notesSlides/_rels/notesSlide8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3.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9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4.xml"/></Relationships>
</file>

<file path=ppt/notesSlides/_rels/notesSlide9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5.xml"/></Relationships>
</file>

<file path=ppt/notesSlides/_rels/notesSlide9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6.xml"/></Relationships>
</file>

<file path=ppt/notesSlides/_rels/notesSlide9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7.xml"/></Relationships>
</file>

<file path=ppt/notesSlides/_rels/notesSlide9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8.xml"/></Relationships>
</file>

<file path=ppt/notesSlides/_rels/notesSlide9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9.xml"/></Relationships>
</file>

<file path=ppt/notesSlides/_rels/notesSlide9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0.xml"/></Relationships>
</file>

<file path=ppt/notesSlides/_rels/notesSlide9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1.xml"/></Relationships>
</file>

<file path=ppt/notesSlides/_rels/notesSlide9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2.xml"/></Relationships>
</file>

<file path=ppt/notesSlides/_rels/notesSlide9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3.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内容1#df=8316e5b30">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刷课文改编填空</a:t>
            </a:r>
            <a:endParaRPr lang="en-US" sz="2800"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内容1#df=22525577f">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刷语法填空</a:t>
            </a:r>
            <a:endParaRPr lang="en-US" sz="2800"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内容1#df=0752848c4">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刷阅读理解</a:t>
            </a:r>
            <a:endParaRPr lang="en-US" sz="2800"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内容1#df=729a820c6">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刷7选5</a:t>
            </a:r>
            <a:endParaRPr lang="en-US" sz="2800"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内容1#df=b29ec3657">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刷单句填空</a:t>
            </a:r>
            <a:endParaRPr lang="en-US" sz="2800"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内容1#df=74f096d9b">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刷单句表达</a:t>
            </a:r>
            <a:endParaRPr lang="en-US" sz="2800"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内容1#df=9168ddb2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刷单元语法</a:t>
            </a:r>
            <a:endParaRPr lang="en-US" sz="2800"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内容1#df=759d45d20">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刷语法填空</a:t>
            </a:r>
            <a:endParaRPr lang="en-US" sz="2800" dirty="0"/>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内容1#df=df2a055d7">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刷阅读理解</a:t>
            </a:r>
            <a:endParaRPr lang="en-US" sz="2800" dirty="0"/>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内容1#df=ff7a19027">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刷完形填空</a:t>
            </a:r>
            <a:endParaRPr lang="en-US" sz="280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english#pid=68f1e6311e46103c3b2086de#tid=68f8bbde7025800008f0910d#sourcefrom=">
    <p:spTree>
      <p:nvGrpSpPr>
        <p:cNvPr id="1" name=""/>
        <p:cNvGrpSpPr/>
        <p:nvPr/>
      </p:nvGrpSpPr>
      <p:grpSpPr>
        <a:xfrm>
          <a:off x="0" y="0"/>
          <a:ext cx="0" cy="0"/>
          <a:chOff x="0" y="0"/>
          <a:chExt cx="0" cy="0"/>
        </a:xfrm>
      </p:grpSpPr>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内容1#df=57239691f">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刷阅读理解</a:t>
            </a:r>
            <a:endParaRPr lang="en-US" sz="2800" dirty="0"/>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内容1#df=4cc1366e4">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刷7选5</a:t>
            </a:r>
            <a:endParaRPr lang="en-US" sz="2800" dirty="0"/>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内容1#df=28ad72dbd">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刷完形填空</a:t>
            </a:r>
            <a:endParaRPr lang="en-US" sz="2800" dirty="0"/>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内容1#df=0222fb119">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刷语法填空</a:t>
            </a:r>
            <a:endParaRPr lang="en-US" sz="2800" dirty="0"/>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内容1#df=94e90a524">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刷读后续写</a:t>
            </a:r>
            <a:endParaRPr lang="en-US" sz="2800"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8238744" y="4315968"/>
            <a:ext cx="3145536" cy="914400"/>
          </a:xfrm>
          <a:prstGeom prst="rect">
            <a:avLst/>
          </a:prstGeom>
          <a:noFill/>
        </p:spPr>
        <p:txBody>
          <a:bodyPr wrap="square" lIns="0" tIns="0" rIns="0" bIns="0" rtlCol="0" anchor="ctr"/>
          <a:lstStyle/>
          <a:p>
            <a:pPr algn="ctr"/>
            <a:r>
              <a:rPr lang="en-US" sz="24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英语  选择性必修      第三册  WY</a:t>
            </a:r>
            <a:endParaRPr lang="en-US" sz="24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a:lstStyle/>
          <a:p>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内容1#df=81872de47">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刷单句填空</a:t>
            </a:r>
            <a:endParaRPr lang="en-US" sz="2800"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内容1#df=8fa78415e">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刷单句表达</a:t>
            </a:r>
            <a:endParaRPr lang="en-US" sz="2800" dirty="0"/>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5" Type="http://schemas.openxmlformats.org/officeDocument/2006/relationships/theme" Target="../theme/theme1.xml"/><Relationship Id="rId24" Type="http://schemas.openxmlformats.org/officeDocument/2006/relationships/slideLayout" Target="../slideLayouts/slideLayout24.xml"/><Relationship Id="rId23" Type="http://schemas.openxmlformats.org/officeDocument/2006/relationships/slideLayout" Target="../slideLayouts/slideLayout23.xml"/><Relationship Id="rId22" Type="http://schemas.openxmlformats.org/officeDocument/2006/relationships/slideLayout" Target="../slideLayouts/slideLayout22.xml"/><Relationship Id="rId21" Type="http://schemas.openxmlformats.org/officeDocument/2006/relationships/slideLayout" Target="../slideLayouts/slideLayout21.xml"/><Relationship Id="rId20" Type="http://schemas.openxmlformats.org/officeDocument/2006/relationships/slideLayout" Target="../slideLayouts/slideLayout20.xml"/><Relationship Id="rId2" Type="http://schemas.openxmlformats.org/officeDocument/2006/relationships/slideLayout" Target="../slideLayouts/slideLayout2.xml"/><Relationship Id="rId19" Type="http://schemas.openxmlformats.org/officeDocument/2006/relationships/slideLayout" Target="../slideLayouts/slideLayout19.xml"/><Relationship Id="rId18" Type="http://schemas.openxmlformats.org/officeDocument/2006/relationships/slideLayout" Target="../slideLayouts/slideLayout18.xml"/><Relationship Id="rId17" Type="http://schemas.openxmlformats.org/officeDocument/2006/relationships/slideLayout" Target="../slideLayouts/slideLayout17.xml"/><Relationship Id="rId16" Type="http://schemas.openxmlformats.org/officeDocument/2006/relationships/slideLayout" Target="../slideLayouts/slideLayout16.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8" r:id="rId20"/>
    <p:sldLayoutId id="2147483669" r:id="rId21"/>
    <p:sldLayoutId id="2147483670" r:id="rId22"/>
    <p:sldLayoutId id="2147483671" r:id="rId23"/>
    <p:sldLayoutId id="2147483672" r:id="rId24"/>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0.xml"/></Relationships>
</file>

<file path=ppt/slides/_rels/slide100.xml.rels><?xml version="1.0" encoding="UTF-8" standalone="yes"?>
<Relationships xmlns="http://schemas.openxmlformats.org/package/2006/relationships"><Relationship Id="rId2" Type="http://schemas.openxmlformats.org/officeDocument/2006/relationships/notesSlide" Target="../notesSlides/notesSlide96.xml"/><Relationship Id="rId1" Type="http://schemas.openxmlformats.org/officeDocument/2006/relationships/slideLayout" Target="../slideLayouts/slideLayout23.xml"/></Relationships>
</file>

<file path=ppt/slides/_rels/slide101.xml.rels><?xml version="1.0" encoding="UTF-8" standalone="yes"?>
<Relationships xmlns="http://schemas.openxmlformats.org/package/2006/relationships"><Relationship Id="rId2" Type="http://schemas.openxmlformats.org/officeDocument/2006/relationships/notesSlide" Target="../notesSlides/notesSlide97.xml"/><Relationship Id="rId1" Type="http://schemas.openxmlformats.org/officeDocument/2006/relationships/slideLayout" Target="../slideLayouts/slideLayout23.xml"/></Relationships>
</file>

<file path=ppt/slides/_rels/slide102.xml.rels><?xml version="1.0" encoding="UTF-8" standalone="yes"?>
<Relationships xmlns="http://schemas.openxmlformats.org/package/2006/relationships"><Relationship Id="rId2" Type="http://schemas.openxmlformats.org/officeDocument/2006/relationships/notesSlide" Target="../notesSlides/notesSlide98.xml"/><Relationship Id="rId1" Type="http://schemas.openxmlformats.org/officeDocument/2006/relationships/slideLayout" Target="../slideLayouts/slideLayout23.xml"/></Relationships>
</file>

<file path=ppt/slides/_rels/slide103.xml.rels><?xml version="1.0" encoding="UTF-8" standalone="yes"?>
<Relationships xmlns="http://schemas.openxmlformats.org/package/2006/relationships"><Relationship Id="rId2" Type="http://schemas.openxmlformats.org/officeDocument/2006/relationships/notesSlide" Target="../notesSlides/notesSlide99.xml"/><Relationship Id="rId1" Type="http://schemas.openxmlformats.org/officeDocument/2006/relationships/slideLayout" Target="../slideLayouts/slideLayout23.xml"/></Relationships>
</file>

<file path=ppt/slides/_rels/slide104.xml.rels><?xml version="1.0" encoding="UTF-8" standalone="yes"?>
<Relationships xmlns="http://schemas.openxmlformats.org/package/2006/relationships"><Relationship Id="rId2" Type="http://schemas.openxmlformats.org/officeDocument/2006/relationships/notesSlide" Target="../notesSlides/notesSlide100.xml"/><Relationship Id="rId1" Type="http://schemas.openxmlformats.org/officeDocument/2006/relationships/slideLayout" Target="../slideLayouts/slideLayout23.xml"/></Relationships>
</file>

<file path=ppt/slides/_rels/slide105.xml.rels><?xml version="1.0" encoding="UTF-8" standalone="yes"?>
<Relationships xmlns="http://schemas.openxmlformats.org/package/2006/relationships"><Relationship Id="rId2" Type="http://schemas.openxmlformats.org/officeDocument/2006/relationships/notesSlide" Target="../notesSlides/notesSlide101.xml"/><Relationship Id="rId1" Type="http://schemas.openxmlformats.org/officeDocument/2006/relationships/slideLayout" Target="../slideLayouts/slideLayout24.xml"/></Relationships>
</file>

<file path=ppt/slides/_rels/slide106.xml.rels><?xml version="1.0" encoding="UTF-8" standalone="yes"?>
<Relationships xmlns="http://schemas.openxmlformats.org/package/2006/relationships"><Relationship Id="rId2" Type="http://schemas.openxmlformats.org/officeDocument/2006/relationships/notesSlide" Target="../notesSlides/notesSlide102.xml"/><Relationship Id="rId1" Type="http://schemas.openxmlformats.org/officeDocument/2006/relationships/slideLayout" Target="../slideLayouts/slideLayout24.xml"/></Relationships>
</file>

<file path=ppt/slides/_rels/slide107.xml.rels><?xml version="1.0" encoding="UTF-8" standalone="yes"?>
<Relationships xmlns="http://schemas.openxmlformats.org/package/2006/relationships"><Relationship Id="rId2" Type="http://schemas.openxmlformats.org/officeDocument/2006/relationships/notesSlide" Target="../notesSlides/notesSlide103.xml"/><Relationship Id="rId1" Type="http://schemas.openxmlformats.org/officeDocument/2006/relationships/slideLayout" Target="../slideLayouts/slideLayout24.xml"/></Relationships>
</file>

<file path=ppt/slides/_rels/slide108.xml.rels><?xml version="1.0" encoding="UTF-8" standalone="yes"?>
<Relationships xmlns="http://schemas.openxmlformats.org/package/2006/relationships"><Relationship Id="rId2" Type="http://schemas.openxmlformats.org/officeDocument/2006/relationships/notesSlide" Target="../notesSlides/notesSlide104.xml"/><Relationship Id="rId1" Type="http://schemas.openxmlformats.org/officeDocument/2006/relationships/slideLayout" Target="../slideLayouts/slideLayout24.xml"/></Relationships>
</file>

<file path=ppt/slides/_rels/slide109.xml.rels><?xml version="1.0" encoding="UTF-8" standalone="yes"?>
<Relationships xmlns="http://schemas.openxmlformats.org/package/2006/relationships"><Relationship Id="rId2" Type="http://schemas.openxmlformats.org/officeDocument/2006/relationships/notesSlide" Target="../notesSlides/notesSlide105.xml"/><Relationship Id="rId1" Type="http://schemas.openxmlformats.org/officeDocument/2006/relationships/slideLayout" Target="../slideLayouts/slideLayout2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10.xml.rels><?xml version="1.0" encoding="UTF-8" standalone="yes"?>
<Relationships xmlns="http://schemas.openxmlformats.org/package/2006/relationships"><Relationship Id="rId2" Type="http://schemas.openxmlformats.org/officeDocument/2006/relationships/notesSlide" Target="../notesSlides/notesSlide106.xml"/><Relationship Id="rId1" Type="http://schemas.openxmlformats.org/officeDocument/2006/relationships/slideLayout" Target="../slideLayouts/slideLayout24.xml"/></Relationships>
</file>

<file path=ppt/slides/_rels/slide111.xml.rels><?xml version="1.0" encoding="UTF-8" standalone="yes"?>
<Relationships xmlns="http://schemas.openxmlformats.org/package/2006/relationships"><Relationship Id="rId4" Type="http://schemas.openxmlformats.org/officeDocument/2006/relationships/notesSlide" Target="../notesSlides/notesSlide107.xml"/><Relationship Id="rId3" Type="http://schemas.openxmlformats.org/officeDocument/2006/relationships/slideLayout" Target="../slideLayouts/slideLayout24.xml"/><Relationship Id="rId2" Type="http://schemas.openxmlformats.org/officeDocument/2006/relationships/image" Target="../media/image8.png"/><Relationship Id="rId1" Type="http://schemas.openxmlformats.org/officeDocument/2006/relationships/image" Target="../media/image7.png"/></Relationships>
</file>

<file path=ppt/slides/_rels/slide112.xml.rels><?xml version="1.0" encoding="UTF-8" standalone="yes"?>
<Relationships xmlns="http://schemas.openxmlformats.org/package/2006/relationships"><Relationship Id="rId2" Type="http://schemas.openxmlformats.org/officeDocument/2006/relationships/notesSlide" Target="../notesSlides/notesSlide108.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0.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0.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1.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1.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4.xml"/><Relationship Id="rId1" Type="http://schemas.openxmlformats.org/officeDocument/2006/relationships/image" Target="../media/image6.png"/></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4.xml"/><Relationship Id="rId1" Type="http://schemas.openxmlformats.org/officeDocument/2006/relationships/image" Target="../media/image6.png"/></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2.xml"/></Relationships>
</file>

<file path=ppt/slides/_rels/slide34.xml.rels><?xml version="1.0" encoding="UTF-8" standalone="yes"?>
<Relationships xmlns="http://schemas.openxmlformats.org/package/2006/relationships"><Relationship Id="rId4" Type="http://schemas.openxmlformats.org/officeDocument/2006/relationships/notesSlide" Target="../notesSlides/notesSlide32.xml"/><Relationship Id="rId3" Type="http://schemas.openxmlformats.org/officeDocument/2006/relationships/slideLayout" Target="../slideLayouts/slideLayout12.xml"/><Relationship Id="rId2" Type="http://schemas.openxmlformats.org/officeDocument/2006/relationships/image" Target="../media/image8.png"/><Relationship Id="rId1" Type="http://schemas.openxmlformats.org/officeDocument/2006/relationships/image" Target="../media/image7.png"/></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3.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3.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13.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13.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8.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13.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13.xml"/></Relationships>
</file>

<file path=ppt/slides/_rels/slide42.xml.rels><?xml version="1.0" encoding="UTF-8" standalone="yes"?>
<Relationships xmlns="http://schemas.openxmlformats.org/package/2006/relationships"><Relationship Id="rId3" Type="http://schemas.openxmlformats.org/officeDocument/2006/relationships/notesSlide" Target="../notesSlides/notesSlide40.xml"/><Relationship Id="rId2" Type="http://schemas.openxmlformats.org/officeDocument/2006/relationships/slideLayout" Target="../slideLayouts/slideLayout4.xml"/><Relationship Id="rId1" Type="http://schemas.openxmlformats.org/officeDocument/2006/relationships/image" Target="../media/image6.png"/></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14.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14.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14.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14.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15.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16.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8.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16.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16.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16.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17.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17.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17.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17.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17.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17.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1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60.xml.rels><?xml version="1.0" encoding="UTF-8" standalone="yes"?>
<Relationships xmlns="http://schemas.openxmlformats.org/package/2006/relationships"><Relationship Id="rId3" Type="http://schemas.openxmlformats.org/officeDocument/2006/relationships/notesSlide" Target="../notesSlides/notesSlide57.xml"/><Relationship Id="rId2" Type="http://schemas.openxmlformats.org/officeDocument/2006/relationships/slideLayout" Target="../slideLayouts/slideLayout4.xml"/><Relationship Id="rId1" Type="http://schemas.openxmlformats.org/officeDocument/2006/relationships/image" Target="../media/image6.png"/></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18.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18.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18.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18.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18.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63.xml"/><Relationship Id="rId1" Type="http://schemas.openxmlformats.org/officeDocument/2006/relationships/slideLayout" Target="../slideLayouts/slideLayout18.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64.xml"/><Relationship Id="rId1" Type="http://schemas.openxmlformats.org/officeDocument/2006/relationships/slideLayout" Target="../slideLayouts/slideLayout18.xml"/></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65.xml"/><Relationship Id="rId1" Type="http://schemas.openxmlformats.org/officeDocument/2006/relationships/slideLayout" Target="../slideLayouts/slideLayout18.xml"/></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66.xml"/><Relationship Id="rId1" Type="http://schemas.openxmlformats.org/officeDocument/2006/relationships/slideLayout" Target="../slideLayouts/slideLayout19.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8.xml"/></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67.xml"/><Relationship Id="rId1" Type="http://schemas.openxmlformats.org/officeDocument/2006/relationships/slideLayout" Target="../slideLayouts/slideLayout19.xml"/></Relationships>
</file>

<file path=ppt/slides/_rels/slide71.xml.rels><?xml version="1.0" encoding="UTF-8" standalone="yes"?>
<Relationships xmlns="http://schemas.openxmlformats.org/package/2006/relationships"><Relationship Id="rId2" Type="http://schemas.openxmlformats.org/officeDocument/2006/relationships/notesSlide" Target="../notesSlides/notesSlide68.xml"/><Relationship Id="rId1" Type="http://schemas.openxmlformats.org/officeDocument/2006/relationships/slideLayout" Target="../slideLayouts/slideLayout19.xml"/></Relationships>
</file>

<file path=ppt/slides/_rels/slide72.xml.rels><?xml version="1.0" encoding="UTF-8" standalone="yes"?>
<Relationships xmlns="http://schemas.openxmlformats.org/package/2006/relationships"><Relationship Id="rId2" Type="http://schemas.openxmlformats.org/officeDocument/2006/relationships/notesSlide" Target="../notesSlides/notesSlide69.xml"/><Relationship Id="rId1" Type="http://schemas.openxmlformats.org/officeDocument/2006/relationships/slideLayout" Target="../slideLayouts/slideLayout19.xml"/></Relationships>
</file>

<file path=ppt/slides/_rels/slide73.xml.rels><?xml version="1.0" encoding="UTF-8" standalone="yes"?>
<Relationships xmlns="http://schemas.openxmlformats.org/package/2006/relationships"><Relationship Id="rId2" Type="http://schemas.openxmlformats.org/officeDocument/2006/relationships/notesSlide" Target="../notesSlides/notesSlide70.xml"/><Relationship Id="rId1" Type="http://schemas.openxmlformats.org/officeDocument/2006/relationships/slideLayout" Target="../slideLayouts/slideLayout19.xml"/></Relationships>
</file>

<file path=ppt/slides/_rels/slide74.xml.rels><?xml version="1.0" encoding="UTF-8" standalone="yes"?>
<Relationships xmlns="http://schemas.openxmlformats.org/package/2006/relationships"><Relationship Id="rId2" Type="http://schemas.openxmlformats.org/officeDocument/2006/relationships/notesSlide" Target="../notesSlides/notesSlide71.xml"/><Relationship Id="rId1" Type="http://schemas.openxmlformats.org/officeDocument/2006/relationships/slideLayout" Target="../slideLayouts/slideLayout19.xml"/></Relationships>
</file>

<file path=ppt/slides/_rels/slide75.xml.rels><?xml version="1.0" encoding="UTF-8" standalone="yes"?>
<Relationships xmlns="http://schemas.openxmlformats.org/package/2006/relationships"><Relationship Id="rId2" Type="http://schemas.openxmlformats.org/officeDocument/2006/relationships/notesSlide" Target="../notesSlides/notesSlide72.xml"/><Relationship Id="rId1" Type="http://schemas.openxmlformats.org/officeDocument/2006/relationships/slideLayout" Target="../slideLayouts/slideLayout19.xml"/></Relationships>
</file>

<file path=ppt/slides/_rels/slide76.xml.rels><?xml version="1.0" encoding="UTF-8" standalone="yes"?>
<Relationships xmlns="http://schemas.openxmlformats.org/package/2006/relationships"><Relationship Id="rId2" Type="http://schemas.openxmlformats.org/officeDocument/2006/relationships/notesSlide" Target="../notesSlides/notesSlide73.xml"/><Relationship Id="rId1" Type="http://schemas.openxmlformats.org/officeDocument/2006/relationships/slideLayout" Target="../slideLayouts/slideLayout4.xml"/></Relationships>
</file>

<file path=ppt/slides/_rels/slide77.xml.rels><?xml version="1.0" encoding="UTF-8" standalone="yes"?>
<Relationships xmlns="http://schemas.openxmlformats.org/package/2006/relationships"><Relationship Id="rId2" Type="http://schemas.openxmlformats.org/officeDocument/2006/relationships/notesSlide" Target="../notesSlides/notesSlide74.xml"/><Relationship Id="rId1" Type="http://schemas.openxmlformats.org/officeDocument/2006/relationships/slideLayout" Target="../slideLayouts/slideLayout20.xml"/></Relationships>
</file>

<file path=ppt/slides/_rels/slide78.xml.rels><?xml version="1.0" encoding="UTF-8" standalone="yes"?>
<Relationships xmlns="http://schemas.openxmlformats.org/package/2006/relationships"><Relationship Id="rId2" Type="http://schemas.openxmlformats.org/officeDocument/2006/relationships/notesSlide" Target="../notesSlides/notesSlide75.xml"/><Relationship Id="rId1" Type="http://schemas.openxmlformats.org/officeDocument/2006/relationships/slideLayout" Target="../slideLayouts/slideLayout20.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8.xml"/></Relationships>
</file>

<file path=ppt/slides/_rels/slide80.xml.rels><?xml version="1.0" encoding="UTF-8" standalone="yes"?>
<Relationships xmlns="http://schemas.openxmlformats.org/package/2006/relationships"><Relationship Id="rId2" Type="http://schemas.openxmlformats.org/officeDocument/2006/relationships/notesSlide" Target="../notesSlides/notesSlide76.xml"/><Relationship Id="rId1" Type="http://schemas.openxmlformats.org/officeDocument/2006/relationships/slideLayout" Target="../slideLayouts/slideLayout20.xml"/></Relationships>
</file>

<file path=ppt/slides/_rels/slide81.xml.rels><?xml version="1.0" encoding="UTF-8" standalone="yes"?>
<Relationships xmlns="http://schemas.openxmlformats.org/package/2006/relationships"><Relationship Id="rId2" Type="http://schemas.openxmlformats.org/officeDocument/2006/relationships/notesSlide" Target="../notesSlides/notesSlide77.xml"/><Relationship Id="rId1" Type="http://schemas.openxmlformats.org/officeDocument/2006/relationships/slideLayout" Target="../slideLayouts/slideLayout20.xml"/></Relationships>
</file>

<file path=ppt/slides/_rels/slide82.xml.rels><?xml version="1.0" encoding="UTF-8" standalone="yes"?>
<Relationships xmlns="http://schemas.openxmlformats.org/package/2006/relationships"><Relationship Id="rId2" Type="http://schemas.openxmlformats.org/officeDocument/2006/relationships/notesSlide" Target="../notesSlides/notesSlide78.xml"/><Relationship Id="rId1" Type="http://schemas.openxmlformats.org/officeDocument/2006/relationships/slideLayout" Target="../slideLayouts/slideLayout20.xml"/></Relationships>
</file>

<file path=ppt/slides/_rels/slide83.xml.rels><?xml version="1.0" encoding="UTF-8" standalone="yes"?>
<Relationships xmlns="http://schemas.openxmlformats.org/package/2006/relationships"><Relationship Id="rId2" Type="http://schemas.openxmlformats.org/officeDocument/2006/relationships/notesSlide" Target="../notesSlides/notesSlide79.xml"/><Relationship Id="rId1" Type="http://schemas.openxmlformats.org/officeDocument/2006/relationships/slideLayout" Target="../slideLayouts/slideLayout20.xml"/></Relationships>
</file>

<file path=ppt/slides/_rels/slide84.xml.rels><?xml version="1.0" encoding="UTF-8" standalone="yes"?>
<Relationships xmlns="http://schemas.openxmlformats.org/package/2006/relationships"><Relationship Id="rId2" Type="http://schemas.openxmlformats.org/officeDocument/2006/relationships/notesSlide" Target="../notesSlides/notesSlide80.xml"/><Relationship Id="rId1" Type="http://schemas.openxmlformats.org/officeDocument/2006/relationships/slideLayout" Target="../slideLayouts/slideLayout20.xml"/></Relationships>
</file>

<file path=ppt/slides/_rels/slide85.xml.rels><?xml version="1.0" encoding="UTF-8" standalone="yes"?>
<Relationships xmlns="http://schemas.openxmlformats.org/package/2006/relationships"><Relationship Id="rId3" Type="http://schemas.openxmlformats.org/officeDocument/2006/relationships/notesSlide" Target="../notesSlides/notesSlide81.xml"/><Relationship Id="rId2" Type="http://schemas.openxmlformats.org/officeDocument/2006/relationships/slideLayout" Target="../slideLayouts/slideLayout20.xml"/><Relationship Id="rId1" Type="http://schemas.openxmlformats.org/officeDocument/2006/relationships/image" Target="../media/image9.png"/></Relationships>
</file>

<file path=ppt/slides/_rels/slide86.xml.rels><?xml version="1.0" encoding="UTF-8" standalone="yes"?>
<Relationships xmlns="http://schemas.openxmlformats.org/package/2006/relationships"><Relationship Id="rId3" Type="http://schemas.openxmlformats.org/officeDocument/2006/relationships/notesSlide" Target="../notesSlides/notesSlide82.xml"/><Relationship Id="rId2" Type="http://schemas.openxmlformats.org/officeDocument/2006/relationships/slideLayout" Target="../slideLayouts/slideLayout20.xml"/><Relationship Id="rId1" Type="http://schemas.openxmlformats.org/officeDocument/2006/relationships/image" Target="../media/image10.png"/></Relationships>
</file>

<file path=ppt/slides/_rels/slide87.xml.rels><?xml version="1.0" encoding="UTF-8" standalone="yes"?>
<Relationships xmlns="http://schemas.openxmlformats.org/package/2006/relationships"><Relationship Id="rId2" Type="http://schemas.openxmlformats.org/officeDocument/2006/relationships/notesSlide" Target="../notesSlides/notesSlide83.xml"/><Relationship Id="rId1" Type="http://schemas.openxmlformats.org/officeDocument/2006/relationships/slideLayout" Target="../slideLayouts/slideLayout21.xml"/></Relationships>
</file>

<file path=ppt/slides/_rels/slide88.xml.rels><?xml version="1.0" encoding="UTF-8" standalone="yes"?>
<Relationships xmlns="http://schemas.openxmlformats.org/package/2006/relationships"><Relationship Id="rId2" Type="http://schemas.openxmlformats.org/officeDocument/2006/relationships/notesSlide" Target="../notesSlides/notesSlide84.xml"/><Relationship Id="rId1" Type="http://schemas.openxmlformats.org/officeDocument/2006/relationships/slideLayout" Target="../slideLayouts/slideLayout21.xml"/></Relationships>
</file>

<file path=ppt/slides/_rels/slide89.xml.rels><?xml version="1.0" encoding="UTF-8" standalone="yes"?>
<Relationships xmlns="http://schemas.openxmlformats.org/package/2006/relationships"><Relationship Id="rId2" Type="http://schemas.openxmlformats.org/officeDocument/2006/relationships/notesSlide" Target="../notesSlides/notesSlide85.xml"/><Relationship Id="rId1" Type="http://schemas.openxmlformats.org/officeDocument/2006/relationships/slideLayout" Target="../slideLayouts/slideLayout2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9.xml"/></Relationships>
</file>

<file path=ppt/slides/_rels/slide90.xml.rels><?xml version="1.0" encoding="UTF-8" standalone="yes"?>
<Relationships xmlns="http://schemas.openxmlformats.org/package/2006/relationships"><Relationship Id="rId2" Type="http://schemas.openxmlformats.org/officeDocument/2006/relationships/notesSlide" Target="../notesSlides/notesSlide86.xml"/><Relationship Id="rId1" Type="http://schemas.openxmlformats.org/officeDocument/2006/relationships/slideLayout" Target="../slideLayouts/slideLayout21.xml"/></Relationships>
</file>

<file path=ppt/slides/_rels/slide91.xml.rels><?xml version="1.0" encoding="UTF-8" standalone="yes"?>
<Relationships xmlns="http://schemas.openxmlformats.org/package/2006/relationships"><Relationship Id="rId2" Type="http://schemas.openxmlformats.org/officeDocument/2006/relationships/notesSlide" Target="../notesSlides/notesSlide87.xml"/><Relationship Id="rId1" Type="http://schemas.openxmlformats.org/officeDocument/2006/relationships/slideLayout" Target="../slideLayouts/slideLayout21.xml"/></Relationships>
</file>

<file path=ppt/slides/_rels/slide92.xml.rels><?xml version="1.0" encoding="UTF-8" standalone="yes"?>
<Relationships xmlns="http://schemas.openxmlformats.org/package/2006/relationships"><Relationship Id="rId2" Type="http://schemas.openxmlformats.org/officeDocument/2006/relationships/notesSlide" Target="../notesSlides/notesSlide88.xml"/><Relationship Id="rId1" Type="http://schemas.openxmlformats.org/officeDocument/2006/relationships/slideLayout" Target="../slideLayouts/slideLayout22.xml"/></Relationships>
</file>

<file path=ppt/slides/_rels/slide93.xml.rels><?xml version="1.0" encoding="UTF-8" standalone="yes"?>
<Relationships xmlns="http://schemas.openxmlformats.org/package/2006/relationships"><Relationship Id="rId2" Type="http://schemas.openxmlformats.org/officeDocument/2006/relationships/notesSlide" Target="../notesSlides/notesSlide89.xml"/><Relationship Id="rId1" Type="http://schemas.openxmlformats.org/officeDocument/2006/relationships/slideLayout" Target="../slideLayouts/slideLayout22.xml"/></Relationships>
</file>

<file path=ppt/slides/_rels/slide94.xml.rels><?xml version="1.0" encoding="UTF-8" standalone="yes"?>
<Relationships xmlns="http://schemas.openxmlformats.org/package/2006/relationships"><Relationship Id="rId2" Type="http://schemas.openxmlformats.org/officeDocument/2006/relationships/notesSlide" Target="../notesSlides/notesSlide90.xml"/><Relationship Id="rId1" Type="http://schemas.openxmlformats.org/officeDocument/2006/relationships/slideLayout" Target="../slideLayouts/slideLayout22.xml"/></Relationships>
</file>

<file path=ppt/slides/_rels/slide95.xml.rels><?xml version="1.0" encoding="UTF-8" standalone="yes"?>
<Relationships xmlns="http://schemas.openxmlformats.org/package/2006/relationships"><Relationship Id="rId2" Type="http://schemas.openxmlformats.org/officeDocument/2006/relationships/notesSlide" Target="../notesSlides/notesSlide91.xml"/><Relationship Id="rId1" Type="http://schemas.openxmlformats.org/officeDocument/2006/relationships/slideLayout" Target="../slideLayouts/slideLayout22.xml"/></Relationships>
</file>

<file path=ppt/slides/_rels/slide96.xml.rels><?xml version="1.0" encoding="UTF-8" standalone="yes"?>
<Relationships xmlns="http://schemas.openxmlformats.org/package/2006/relationships"><Relationship Id="rId2" Type="http://schemas.openxmlformats.org/officeDocument/2006/relationships/notesSlide" Target="../notesSlides/notesSlide92.xml"/><Relationship Id="rId1" Type="http://schemas.openxmlformats.org/officeDocument/2006/relationships/slideLayout" Target="../slideLayouts/slideLayout22.xml"/></Relationships>
</file>

<file path=ppt/slides/_rels/slide97.xml.rels><?xml version="1.0" encoding="UTF-8" standalone="yes"?>
<Relationships xmlns="http://schemas.openxmlformats.org/package/2006/relationships"><Relationship Id="rId2" Type="http://schemas.openxmlformats.org/officeDocument/2006/relationships/notesSlide" Target="../notesSlides/notesSlide93.xml"/><Relationship Id="rId1" Type="http://schemas.openxmlformats.org/officeDocument/2006/relationships/slideLayout" Target="../slideLayouts/slideLayout22.xml"/></Relationships>
</file>

<file path=ppt/slides/_rels/slide98.xml.rels><?xml version="1.0" encoding="UTF-8" standalone="yes"?>
<Relationships xmlns="http://schemas.openxmlformats.org/package/2006/relationships"><Relationship Id="rId2" Type="http://schemas.openxmlformats.org/officeDocument/2006/relationships/notesSlide" Target="../notesSlides/notesSlide94.xml"/><Relationship Id="rId1" Type="http://schemas.openxmlformats.org/officeDocument/2006/relationships/slideLayout" Target="../slideLayouts/slideLayout22.xml"/></Relationships>
</file>

<file path=ppt/slides/_rels/slide99.xml.rels><?xml version="1.0" encoding="UTF-8" standalone="yes"?>
<Relationships xmlns="http://schemas.openxmlformats.org/package/2006/relationships"><Relationship Id="rId2" Type="http://schemas.openxmlformats.org/officeDocument/2006/relationships/notesSlide" Target="../notesSlides/notesSlide95.xml"/><Relationship Id="rId1" Type="http://schemas.openxmlformats.org/officeDocument/2006/relationships/slideLayout" Target="../slideLayouts/slideLayout2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58_1#552cf19a6?vja=1&amp;pid=8316e5b30&amp;color=0,0,0&amp;vtp=1&amp;bt=1"/>
          <p:cNvSpPr/>
          <p:nvPr/>
        </p:nvSpPr>
        <p:spPr>
          <a:xfrm>
            <a:off x="722376" y="896112"/>
            <a:ext cx="10753344" cy="4953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阅读下面短文，在空白处填入1个适当的单词或括号内单词的正确形式。</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Jade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girl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who’d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look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good.Now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becomes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（addict）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taking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selfies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spends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hours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day</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（edit）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selfies,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posting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eagerly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checking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phone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hundred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comments.</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Anthony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never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really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cared</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appearance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until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month,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roommates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registered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TV</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programme,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1"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sz="2000" b="0" i="1"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regarded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himself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handsome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well-behaved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realised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external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beauty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isn’t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（entire）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useless,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might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become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（express）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personalities.</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Emma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little,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larger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girls.She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tried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weight,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including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dieting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weight-loss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pills.However</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（influence）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plus-size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model,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Holliday,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realised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health,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mental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physical,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important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thing.</a:t>
            </a:r>
            <a:endParaRPr lang="en-US" altLang="zh-CN" sz="2000" dirty="0"/>
          </a:p>
          <a:p>
            <a:pPr algn="just">
              <a:lnSpc>
                <a:spcPct val="125000"/>
              </a:lnSpc>
            </a:pPr>
            <a:endParaRPr lang="en-US" altLang="zh-CN" sz="2000" dirty="0"/>
          </a:p>
        </p:txBody>
      </p:sp>
      <p:sp>
        <p:nvSpPr>
          <p:cNvPr id="3" name="QM_6_AN.59_1#552cf19a6.blank?vja=1&amp;pid=8316e5b30&amp;color=0,0,0&amp;vpa=33&amp;vtp=1"/>
          <p:cNvSpPr/>
          <p:nvPr/>
        </p:nvSpPr>
        <p:spPr>
          <a:xfrm>
            <a:off x="8100949" y="1239012"/>
            <a:ext cx="915988"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addicted</a:t>
            </a:r>
            <a:endParaRPr lang="en-US" altLang="zh-CN" sz="2000" dirty="0"/>
          </a:p>
        </p:txBody>
      </p:sp>
      <p:sp>
        <p:nvSpPr>
          <p:cNvPr id="4" name="QM_6_AN.60_1#552cf19a6.blank?vja=1&amp;pid=8316e5b30&amp;color=0,0,0&amp;vpa=34&amp;vtp=1"/>
          <p:cNvSpPr/>
          <p:nvPr/>
        </p:nvSpPr>
        <p:spPr>
          <a:xfrm>
            <a:off x="5168138" y="1607312"/>
            <a:ext cx="7604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editing</a:t>
            </a:r>
            <a:endParaRPr lang="en-US" altLang="zh-CN" sz="2000" dirty="0"/>
          </a:p>
        </p:txBody>
      </p:sp>
      <p:sp>
        <p:nvSpPr>
          <p:cNvPr id="5" name="QM_6_AN.61_1#552cf19a6.blank?vja=1&amp;pid=8316e5b30&amp;color=0,0,0&amp;vpa=35&amp;vtp=1"/>
          <p:cNvSpPr/>
          <p:nvPr/>
        </p:nvSpPr>
        <p:spPr>
          <a:xfrm>
            <a:off x="5454396" y="2382012"/>
            <a:ext cx="6207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about</a:t>
            </a:r>
            <a:endParaRPr lang="en-US" altLang="zh-CN" sz="2000" dirty="0"/>
          </a:p>
        </p:txBody>
      </p:sp>
      <p:sp>
        <p:nvSpPr>
          <p:cNvPr id="6" name="QM_6_AN.62_1#552cf19a6.blank?vja=1&amp;pid=8316e5b30&amp;color=0,0,0&amp;vpa=36&amp;vtp=1"/>
          <p:cNvSpPr/>
          <p:nvPr/>
        </p:nvSpPr>
        <p:spPr>
          <a:xfrm>
            <a:off x="10500487" y="2763012"/>
            <a:ext cx="43656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that</a:t>
            </a:r>
            <a:endParaRPr lang="en-US" altLang="zh-CN" sz="2000" dirty="0"/>
          </a:p>
        </p:txBody>
      </p:sp>
      <p:sp>
        <p:nvSpPr>
          <p:cNvPr id="7" name="QM_6_AN.63_1#552cf19a6.blank?vja=1&amp;pid=8316e5b30&amp;color=0,0,0&amp;vpa=37&amp;vtp=1"/>
          <p:cNvSpPr/>
          <p:nvPr/>
        </p:nvSpPr>
        <p:spPr>
          <a:xfrm>
            <a:off x="1634363" y="3512312"/>
            <a:ext cx="83026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entirely</a:t>
            </a:r>
            <a:endParaRPr lang="en-US" altLang="zh-CN" sz="2000" dirty="0"/>
          </a:p>
        </p:txBody>
      </p:sp>
      <p:sp>
        <p:nvSpPr>
          <p:cNvPr id="8" name="QM_6_AN.64_1#552cf19a6.blank?vja=1&amp;pid=8316e5b30&amp;color=0,0,0&amp;vpa=38&amp;vtp=1"/>
          <p:cNvSpPr/>
          <p:nvPr/>
        </p:nvSpPr>
        <p:spPr>
          <a:xfrm>
            <a:off x="8365173" y="3512312"/>
            <a:ext cx="11414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expression</a:t>
            </a:r>
            <a:endParaRPr lang="en-US" altLang="zh-CN" sz="2000" dirty="0"/>
          </a:p>
        </p:txBody>
      </p:sp>
      <p:sp>
        <p:nvSpPr>
          <p:cNvPr id="9" name="QM_6_AN.65_1#552cf19a6.blank?vja=1&amp;pid=8316e5b30&amp;color=0,0,0&amp;vpa=39&amp;vtp=1"/>
          <p:cNvSpPr/>
          <p:nvPr/>
        </p:nvSpPr>
        <p:spPr>
          <a:xfrm>
            <a:off x="5210175" y="4287012"/>
            <a:ext cx="1001713" cy="347853"/>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been</a:t>
            </a:r>
            <a:endParaRPr lang="en-US" altLang="zh-CN" sz="2000" dirty="0"/>
          </a:p>
        </p:txBody>
      </p:sp>
      <p:sp>
        <p:nvSpPr>
          <p:cNvPr id="10" name="QM_6_AN.66_1#552cf19a6.blank?vja=1&amp;pid=8316e5b30&amp;color=0,0,0&amp;vpa=40&amp;vtp=1"/>
          <p:cNvSpPr/>
          <p:nvPr/>
        </p:nvSpPr>
        <p:spPr>
          <a:xfrm>
            <a:off x="8914321" y="4668012"/>
            <a:ext cx="1127125"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influenced</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6">
                                            <p:bg/>
                                          </p:spTgt>
                                        </p:tgtEl>
                                        <p:attrNameLst>
                                          <p:attrName>style.visibility</p:attrName>
                                        </p:attrNameLst>
                                      </p:cBhvr>
                                      <p:to>
                                        <p:strVal val="visible"/>
                                      </p:to>
                                    </p:set>
                                    <p:animEffect transition="in" filter="fade">
                                      <p:cBhvr>
                                        <p:cTn id="31" dur="500"/>
                                        <p:tgtEl>
                                          <p:spTgt spid="6">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6">
                                            <p:txEl>
                                              <p:pRg st="0" end="0"/>
                                            </p:txEl>
                                          </p:spTgt>
                                        </p:tgtEl>
                                        <p:attrNameLst>
                                          <p:attrName>style.visibility</p:attrName>
                                        </p:attrNameLst>
                                      </p:cBhvr>
                                      <p:to>
                                        <p:strVal val="visible"/>
                                      </p:to>
                                    </p:set>
                                    <p:animEffect transition="in" filter="fade">
                                      <p:cBhvr>
                                        <p:cTn id="34" dur="500"/>
                                        <p:tgtEl>
                                          <p:spTgt spid="6">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7">
                                            <p:bg/>
                                          </p:spTgt>
                                        </p:tgtEl>
                                        <p:attrNameLst>
                                          <p:attrName>style.visibility</p:attrName>
                                        </p:attrNameLst>
                                      </p:cBhvr>
                                      <p:to>
                                        <p:strVal val="visible"/>
                                      </p:to>
                                    </p:set>
                                    <p:animEffect transition="in" filter="fade">
                                      <p:cBhvr>
                                        <p:cTn id="39" dur="500"/>
                                        <p:tgtEl>
                                          <p:spTgt spid="7">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7">
                                            <p:txEl>
                                              <p:pRg st="0" end="0"/>
                                            </p:txEl>
                                          </p:spTgt>
                                        </p:tgtEl>
                                        <p:attrNameLst>
                                          <p:attrName>style.visibility</p:attrName>
                                        </p:attrNameLst>
                                      </p:cBhvr>
                                      <p:to>
                                        <p:strVal val="visible"/>
                                      </p:to>
                                    </p:set>
                                    <p:animEffect transition="in" filter="fade">
                                      <p:cBhvr>
                                        <p:cTn id="42" dur="500"/>
                                        <p:tgtEl>
                                          <p:spTgt spid="7">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8">
                                            <p:bg/>
                                          </p:spTgt>
                                        </p:tgtEl>
                                        <p:attrNameLst>
                                          <p:attrName>style.visibility</p:attrName>
                                        </p:attrNameLst>
                                      </p:cBhvr>
                                      <p:to>
                                        <p:strVal val="visible"/>
                                      </p:to>
                                    </p:set>
                                    <p:animEffect transition="in" filter="fade">
                                      <p:cBhvr>
                                        <p:cTn id="47" dur="500"/>
                                        <p:tgtEl>
                                          <p:spTgt spid="8">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8">
                                            <p:txEl>
                                              <p:pRg st="0" end="0"/>
                                            </p:txEl>
                                          </p:spTgt>
                                        </p:tgtEl>
                                        <p:attrNameLst>
                                          <p:attrName>style.visibility</p:attrName>
                                        </p:attrNameLst>
                                      </p:cBhvr>
                                      <p:to>
                                        <p:strVal val="visible"/>
                                      </p:to>
                                    </p:set>
                                    <p:animEffect transition="in" filter="fade">
                                      <p:cBhvr>
                                        <p:cTn id="50" dur="500"/>
                                        <p:tgtEl>
                                          <p:spTgt spid="8">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9">
                                            <p:bg/>
                                          </p:spTgt>
                                        </p:tgtEl>
                                        <p:attrNameLst>
                                          <p:attrName>style.visibility</p:attrName>
                                        </p:attrNameLst>
                                      </p:cBhvr>
                                      <p:to>
                                        <p:strVal val="visible"/>
                                      </p:to>
                                    </p:set>
                                    <p:animEffect transition="in" filter="fade">
                                      <p:cBhvr>
                                        <p:cTn id="55" dur="500"/>
                                        <p:tgtEl>
                                          <p:spTgt spid="9">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9">
                                            <p:txEl>
                                              <p:pRg st="0" end="0"/>
                                            </p:txEl>
                                          </p:spTgt>
                                        </p:tgtEl>
                                        <p:attrNameLst>
                                          <p:attrName>style.visibility</p:attrName>
                                        </p:attrNameLst>
                                      </p:cBhvr>
                                      <p:to>
                                        <p:strVal val="visible"/>
                                      </p:to>
                                    </p:set>
                                    <p:animEffect transition="in" filter="fade">
                                      <p:cBhvr>
                                        <p:cTn id="58" dur="500"/>
                                        <p:tgtEl>
                                          <p:spTgt spid="9">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0">
                                            <p:bg/>
                                          </p:spTgt>
                                        </p:tgtEl>
                                        <p:attrNameLst>
                                          <p:attrName>style.visibility</p:attrName>
                                        </p:attrNameLst>
                                      </p:cBhvr>
                                      <p:to>
                                        <p:strVal val="visible"/>
                                      </p:to>
                                    </p:set>
                                    <p:animEffect transition="in" filter="fade">
                                      <p:cBhvr>
                                        <p:cTn id="63" dur="500"/>
                                        <p:tgtEl>
                                          <p:spTgt spid="10">
                                            <p:bg/>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0">
                                            <p:txEl>
                                              <p:pRg st="0" end="0"/>
                                            </p:txEl>
                                          </p:spTgt>
                                        </p:tgtEl>
                                        <p:attrNameLst>
                                          <p:attrName>style.visibility</p:attrName>
                                        </p:attrNameLst>
                                      </p:cBhvr>
                                      <p:to>
                                        <p:strVal val="visible"/>
                                      </p:to>
                                    </p:set>
                                    <p:animEffect transition="in" filter="fade">
                                      <p:cBhvr>
                                        <p:cTn id="66"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6" grpId="0" animBg="1" build="p"/>
      <p:bldP spid="7" grpId="0" animBg="1" build="p"/>
      <p:bldP spid="8" grpId="0" animBg="1" build="p"/>
      <p:bldP spid="9" grpId="0" animBg="1" build="p"/>
      <p:bldP spid="10" grpId="0" animBg="1" build="p"/>
    </p:bld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475_1#5f0117f29?vja=1&amp;pid=0222fb119&amp;color=0,0,0&amp;mp=1&amp;vtp=1&amp;bt=1"/>
          <p:cNvSpPr/>
          <p:nvPr/>
        </p:nvSpPr>
        <p:spPr>
          <a:xfrm>
            <a:off x="722376" y="900000"/>
            <a:ext cx="10753344" cy="2628202"/>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Considering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physical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emotional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impacts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obesity,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campaign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provides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personalised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health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blueprints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（feature）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schedules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routines.Furthermore,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specialised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teams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composed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dietitians,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traditional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medicine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experts,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fitness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trainers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create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personalised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support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networks,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monitoring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daily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progress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health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apps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transforming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health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awareness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into</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engaging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daily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habit.</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hoped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strong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centralised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leadership</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local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engagement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effectively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address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obesity.</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#1.4</a:t>
            </a:r>
            <a:endParaRPr lang="en-US" altLang="zh-CN" sz="2000" dirty="0"/>
          </a:p>
        </p:txBody>
      </p:sp>
      <p:sp>
        <p:nvSpPr>
          <p:cNvPr id="3" name="QM_5_AN.476_1#5f0117f29.blank?vja=1&amp;pid=0222fb119&amp;color=0,0,0&amp;mp=1&amp;vpa=204&amp;vtp=1"/>
          <p:cNvSpPr/>
          <p:nvPr/>
        </p:nvSpPr>
        <p:spPr>
          <a:xfrm>
            <a:off x="3023870" y="1230200"/>
            <a:ext cx="97155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featuring</a:t>
            </a:r>
            <a:endParaRPr lang="en-US" altLang="zh-CN" sz="2000" dirty="0"/>
          </a:p>
        </p:txBody>
      </p:sp>
      <p:sp>
        <p:nvSpPr>
          <p:cNvPr id="4" name="QM_5_AN.477_1#5f0117f29.blank?vja=1&amp;pid=0222fb119&amp;color=0,0,0&amp;mp=1&amp;vpa=205&amp;vtp=1"/>
          <p:cNvSpPr/>
          <p:nvPr/>
        </p:nvSpPr>
        <p:spPr>
          <a:xfrm>
            <a:off x="2689289" y="2385900"/>
            <a:ext cx="29686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an</a:t>
            </a:r>
            <a:endParaRPr lang="en-US" altLang="zh-CN" sz="2000" dirty="0"/>
          </a:p>
        </p:txBody>
      </p:sp>
      <p:sp>
        <p:nvSpPr>
          <p:cNvPr id="5" name="QM_5_AN.478_1#5f0117f29.blank?vja=1&amp;pid=0222fb119&amp;color=0,0,0&amp;mp=1&amp;vpa=206&amp;vtp=1"/>
          <p:cNvSpPr/>
          <p:nvPr/>
        </p:nvSpPr>
        <p:spPr>
          <a:xfrm>
            <a:off x="6544756" y="2754200"/>
            <a:ext cx="69056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paired</a:t>
            </a:r>
            <a:endParaRPr lang="en-US" altLang="zh-CN" sz="2000" dirty="0"/>
          </a:p>
        </p:txBody>
      </p:sp>
      <p:sp>
        <p:nvSpPr>
          <p:cNvPr id="6" name="QM_5_EX.479_1#5f0117f29?vja=1&amp;pid=0222fb119&amp;color=0,0,0&amp;vtp=1"/>
          <p:cNvSpPr/>
          <p:nvPr/>
        </p:nvSpPr>
        <p:spPr>
          <a:xfrm>
            <a:off x="722376" y="3569222"/>
            <a:ext cx="10753344" cy="732155"/>
          </a:xfrm>
          <a:prstGeom prst="rect">
            <a:avLst/>
          </a:prstGeom>
          <a:noFill/>
        </p:spPr>
        <p:txBody>
          <a:bodyPr wrap="square" lIns="0" tIns="0" rIns="0" bIns="0" rtlCol="0" anchor="t"/>
          <a:lstStyle/>
          <a:p>
            <a:pPr algn="l">
              <a:lnSpc>
                <a:spcPct val="125000"/>
              </a:lnSpc>
            </a:pP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【语篇导读】</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本文是一篇新闻报道，主要报道了中国国家卫生健康委员会（NHC）宣布将推动为期三年的“体重管理年”行动，并阐述了这一行动的背景、核心特点及具体措施。</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6">
                                            <p:bg/>
                                          </p:spTgt>
                                        </p:tgtEl>
                                        <p:attrNameLst>
                                          <p:attrName>style.visibility</p:attrName>
                                        </p:attrNameLst>
                                      </p:cBhvr>
                                      <p:to>
                                        <p:strVal val="visible"/>
                                      </p:to>
                                    </p:set>
                                    <p:animEffect transition="in" filter="fade">
                                      <p:cBhvr>
                                        <p:cTn id="31" dur="500"/>
                                        <p:tgtEl>
                                          <p:spTgt spid="6">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6">
                                            <p:txEl>
                                              <p:pRg st="0" end="0"/>
                                            </p:txEl>
                                          </p:spTgt>
                                        </p:tgtEl>
                                        <p:attrNameLst>
                                          <p:attrName>style.visibility</p:attrName>
                                        </p:attrNameLst>
                                      </p:cBhvr>
                                      <p:to>
                                        <p:strVal val="visible"/>
                                      </p:to>
                                    </p:set>
                                    <p:animEffect transition="in" filter="fade">
                                      <p:cBhvr>
                                        <p:cTn id="34" dur="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6" grpId="0" animBg="1" build="p"/>
    </p:bldLst>
  </p:timing>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480_1#dfd91cb4d?vja=1&amp;pid=5f0117f29&amp;color=0,0,0&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endParaRPr lang="en-US" altLang="zh-CN" sz="2000" dirty="0"/>
          </a:p>
        </p:txBody>
      </p:sp>
      <p:sp>
        <p:nvSpPr>
          <p:cNvPr id="3" name="QB_6_AN.481_1#dfd91cb4d.blank?vja=1&amp;pid=5f0117f29&amp;color=0,0,0&amp;vpa=207&amp;vtp=1"/>
          <p:cNvSpPr/>
          <p:nvPr/>
        </p:nvSpPr>
        <p:spPr>
          <a:xfrm>
            <a:off x="1049401" y="858013"/>
            <a:ext cx="43656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that</a:t>
            </a:r>
            <a:endParaRPr lang="en-US" altLang="zh-CN" sz="2000" dirty="0"/>
          </a:p>
        </p:txBody>
      </p:sp>
      <p:sp>
        <p:nvSpPr>
          <p:cNvPr id="4" name="QB_6_AS.482_1#dfd91cb4d?vja=1&amp;pid=5f0117f29&amp;color=0,0,0&amp;vtp=1"/>
          <p:cNvSpPr/>
          <p:nvPr/>
        </p:nvSpPr>
        <p:spPr>
          <a:xfrm>
            <a:off x="722376" y="1315847"/>
            <a:ext cx="10753344" cy="1151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中国国家卫生健康委员会（NHC）宣布将推动为期三年的“体重管理年”行动，此公告在全国范围内点燃了民众的热情。设空处引导同位语从句，用以具体说明名词announcement的内容；从句成分和意义完整，故用引导词that引导该从句。</a:t>
            </a:r>
            <a:endParaRPr lang="en-US" altLang="zh-CN" sz="2200" dirty="0"/>
          </a:p>
        </p:txBody>
      </p:sp>
      <p:sp>
        <p:nvSpPr>
          <p:cNvPr id="5" name="QB_6_BD.483_1#e411bf5dd?vja=1&amp;pid=5f0117f29&amp;color=0,0,0&amp;vtp=1"/>
          <p:cNvSpPr/>
          <p:nvPr/>
        </p:nvSpPr>
        <p:spPr>
          <a:xfrm>
            <a:off x="722376" y="2504059"/>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endParaRPr lang="en-US" altLang="zh-CN" sz="2000" dirty="0"/>
          </a:p>
        </p:txBody>
      </p:sp>
      <p:sp>
        <p:nvSpPr>
          <p:cNvPr id="6" name="QB_6_AN.484_1#e411bf5dd.blank?vja=1&amp;pid=5f0117f29&amp;color=0,0,0&amp;vpa=208&amp;vtp=1"/>
          <p:cNvSpPr/>
          <p:nvPr/>
        </p:nvSpPr>
        <p:spPr>
          <a:xfrm>
            <a:off x="998601" y="2453259"/>
            <a:ext cx="1169988"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by/through</a:t>
            </a:r>
            <a:endParaRPr lang="en-US" altLang="zh-CN" sz="2000" dirty="0"/>
          </a:p>
        </p:txBody>
      </p:sp>
      <p:sp>
        <p:nvSpPr>
          <p:cNvPr id="7" name="QB_6_AS.485_1#e411bf5dd?vja=1&amp;pid=5f0117f29&amp;color=0,0,0&amp;vtp=1"/>
          <p:cNvSpPr/>
          <p:nvPr/>
        </p:nvSpPr>
        <p:spPr>
          <a:xfrm>
            <a:off x="722376" y="2928747"/>
            <a:ext cx="10753344" cy="766953"/>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句意为：这一行动通过将全国性协作与社区层面参与相结合突破了传统政策手段。结合句意可知，设空处表示“通过</a:t>
            </a:r>
            <a:r>
              <a:rPr lang="en-US" altLang="zh-CN" sz="2000" b="0" i="0" dirty="0">
                <a:solidFill>
                  <a:srgbClr val="385723"/>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”，应用介词by或through。故填by或through。</a:t>
            </a:r>
            <a:endParaRPr lang="en-US" altLang="zh-CN" sz="2200" dirty="0"/>
          </a:p>
        </p:txBody>
      </p:sp>
      <p:sp>
        <p:nvSpPr>
          <p:cNvPr id="8" name="QB_6_BD.486_1#8618f0502?vja=1&amp;pid=5f0117f29&amp;color=0,0,0&amp;vtp=1"/>
          <p:cNvSpPr/>
          <p:nvPr/>
        </p:nvSpPr>
        <p:spPr>
          <a:xfrm>
            <a:off x="722376" y="3735959"/>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endParaRPr lang="en-US" altLang="zh-CN" sz="2000" dirty="0"/>
          </a:p>
        </p:txBody>
      </p:sp>
      <p:sp>
        <p:nvSpPr>
          <p:cNvPr id="9" name="QB_6_AN.487_1#8618f0502.blank?vja=1&amp;pid=5f0117f29&amp;color=0,0,0&amp;vpa=209&amp;vtp=1"/>
          <p:cNvSpPr/>
          <p:nvPr/>
        </p:nvSpPr>
        <p:spPr>
          <a:xfrm>
            <a:off x="1062101" y="3697859"/>
            <a:ext cx="549275"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sixth</a:t>
            </a:r>
            <a:endParaRPr lang="en-US" altLang="zh-CN" sz="2000" dirty="0"/>
          </a:p>
        </p:txBody>
      </p:sp>
      <p:sp>
        <p:nvSpPr>
          <p:cNvPr id="10" name="QB_6_AS.488_1#8618f0502?vja=1&amp;pid=5f0117f29&amp;color=0,0,0&amp;vtp=1"/>
          <p:cNvSpPr/>
          <p:nvPr/>
        </p:nvSpPr>
        <p:spPr>
          <a:xfrm>
            <a:off x="722376" y="4160647"/>
            <a:ext cx="10753344" cy="1151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句意为：肥胖已成为中国一个重大的公共卫生问题，在中国死亡和残疾的主要风险因素中排名第六。根据句意和设空处前的定冠词the可知，此处表示“第六个主要风险因素”，应用序数词。故填sixth。</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489_1#b2c7a8765?vja=1&amp;pid=5f0117f29&amp;color=0,0,0&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endParaRPr lang="en-US" altLang="zh-CN" sz="2000" dirty="0"/>
          </a:p>
        </p:txBody>
      </p:sp>
      <p:sp>
        <p:nvSpPr>
          <p:cNvPr id="3" name="QB_6_AN.490_1#b2c7a8765.blank?vja=1&amp;pid=5f0117f29&amp;color=0,0,0&amp;vpa=210&amp;vtp=1"/>
          <p:cNvSpPr/>
          <p:nvPr/>
        </p:nvSpPr>
        <p:spPr>
          <a:xfrm>
            <a:off x="1049401" y="858013"/>
            <a:ext cx="43656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sets</a:t>
            </a:r>
            <a:endParaRPr lang="en-US" altLang="zh-CN" sz="2000" dirty="0"/>
          </a:p>
        </p:txBody>
      </p:sp>
      <p:sp>
        <p:nvSpPr>
          <p:cNvPr id="4" name="QB_6_AS.491_1#b2c7a8765?vja=1&amp;pid=5f0117f29&amp;color=0,0,0&amp;vtp=1"/>
          <p:cNvSpPr/>
          <p:nvPr/>
        </p:nvSpPr>
        <p:spPr>
          <a:xfrm>
            <a:off x="722376" y="1315847"/>
            <a:ext cx="10753344" cy="1532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句意为：这一行动的独特之处在于其全面的策略，该策略使其在跨部门协作方面表现突出。设空处在What引导的主语从句中作谓语，结合句意可知，此处陈述客观事实，应用一般现在时；从句的主语是What，表示“</a:t>
            </a:r>
            <a:r>
              <a:rPr lang="en-US" altLang="zh-CN" sz="2000" b="0" i="0" dirty="0">
                <a:solidFill>
                  <a:srgbClr val="385723"/>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的事物”，结合空后的is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comprehensive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strategy可知，谓语应用第三人称单数形式。故填sets。</a:t>
            </a:r>
            <a:endParaRPr lang="en-US" altLang="zh-CN" sz="2200" dirty="0"/>
          </a:p>
        </p:txBody>
      </p:sp>
      <p:sp>
        <p:nvSpPr>
          <p:cNvPr id="5" name="QB_6_BD.492_1#cd0d68476?vja=1&amp;pid=5f0117f29&amp;color=0,0,0&amp;vtp=1"/>
          <p:cNvSpPr/>
          <p:nvPr/>
        </p:nvSpPr>
        <p:spPr>
          <a:xfrm>
            <a:off x="722376" y="2885059"/>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endParaRPr lang="en-US" altLang="zh-CN" sz="2000" dirty="0"/>
          </a:p>
        </p:txBody>
      </p:sp>
      <p:sp>
        <p:nvSpPr>
          <p:cNvPr id="6" name="QB_6_AN.493_1#cd0d68476.blank?vja=1&amp;pid=5f0117f29&amp;color=0,0,0&amp;vpa=211&amp;vtp=1"/>
          <p:cNvSpPr/>
          <p:nvPr/>
        </p:nvSpPr>
        <p:spPr>
          <a:xfrm>
            <a:off x="1036701" y="2834259"/>
            <a:ext cx="71755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jointly</a:t>
            </a:r>
            <a:endParaRPr lang="en-US" altLang="zh-CN" sz="2000" dirty="0"/>
          </a:p>
        </p:txBody>
      </p:sp>
      <p:sp>
        <p:nvSpPr>
          <p:cNvPr id="7" name="QB_6_AS.494_1#cd0d68476?vja=1&amp;pid=5f0117f29&amp;color=0,0,0&amp;vtp=1"/>
          <p:cNvSpPr/>
          <p:nvPr/>
        </p:nvSpPr>
        <p:spPr>
          <a:xfrm>
            <a:off x="722376" y="3309747"/>
            <a:ext cx="10753344" cy="770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句意为：16个政府部门联合发力以应对复杂挑战，为不同年龄群体制订有针对性的计划。设空处修饰谓语动词work，应用副词，故填jointly，表示“联合地”。</a:t>
            </a:r>
            <a:endParaRPr lang="en-US" altLang="zh-CN" sz="2200" dirty="0"/>
          </a:p>
        </p:txBody>
      </p:sp>
      <p:sp>
        <p:nvSpPr>
          <p:cNvPr id="8" name="QB_6_BD.495_1#9ca755a1b?vja=1&amp;pid=5f0117f29&amp;color=0,0,0&amp;vtp=1"/>
          <p:cNvSpPr/>
          <p:nvPr/>
        </p:nvSpPr>
        <p:spPr>
          <a:xfrm>
            <a:off x="722376" y="4116959"/>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a:t>
            </a:r>
            <a:endParaRPr lang="en-US" altLang="zh-CN" sz="2000" dirty="0"/>
          </a:p>
        </p:txBody>
      </p:sp>
      <p:sp>
        <p:nvSpPr>
          <p:cNvPr id="9" name="QB_6_AN.496_1#9ca755a1b.blank?vja=1&amp;pid=5f0117f29&amp;color=0,0,0&amp;vpa=212&amp;vtp=1"/>
          <p:cNvSpPr/>
          <p:nvPr/>
        </p:nvSpPr>
        <p:spPr>
          <a:xfrm>
            <a:off x="1011300" y="4078859"/>
            <a:ext cx="1280859" cy="347853"/>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advance</a:t>
            </a:r>
            <a:endParaRPr lang="en-US" altLang="zh-CN" sz="2000" dirty="0"/>
          </a:p>
        </p:txBody>
      </p:sp>
      <p:sp>
        <p:nvSpPr>
          <p:cNvPr id="10" name="QB_6_AS.497_1#9ca755a1b?vja=1&amp;pid=5f0117f29&amp;color=0,0,0&amp;vtp=1"/>
          <p:cNvSpPr/>
          <p:nvPr/>
        </p:nvSpPr>
        <p:spPr>
          <a:xfrm>
            <a:off x="722376" y="4541647"/>
            <a:ext cx="10753344" cy="1532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为了推进这项任务，国家卫生健康委员会制作了一份健康指南，该指南因其结合了食物传统和有科学依据的健康原则的本土化饮食建议而快速传播。主句中已有谓语produced，设空处应用非谓语动词作状语，表示目的，应用动词不定式，且设空处位于句首，故填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advance。</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498_1#54f8e9832?vja=1&amp;pid=5f0117f29&amp;color=0,0,0&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endParaRPr lang="en-US" altLang="zh-CN" sz="2000" dirty="0"/>
          </a:p>
        </p:txBody>
      </p:sp>
      <p:sp>
        <p:nvSpPr>
          <p:cNvPr id="3" name="QB_6_AN.499_1#54f8e9832.blank?vja=1&amp;pid=5f0117f29&amp;color=0,0,0&amp;vpa=213&amp;vtp=1"/>
          <p:cNvSpPr/>
          <p:nvPr/>
        </p:nvSpPr>
        <p:spPr>
          <a:xfrm>
            <a:off x="1062101" y="858013"/>
            <a:ext cx="930275"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wellness</a:t>
            </a:r>
            <a:endParaRPr lang="en-US" altLang="zh-CN" sz="2000" dirty="0"/>
          </a:p>
        </p:txBody>
      </p:sp>
      <p:sp>
        <p:nvSpPr>
          <p:cNvPr id="4" name="QB_6_AS.500_1#54f8e9832?vja=1&amp;pid=5f0117f29&amp;color=0,0,0&amp;vtp=1"/>
          <p:cNvSpPr/>
          <p:nvPr/>
        </p:nvSpPr>
        <p:spPr>
          <a:xfrm>
            <a:off x="722376" y="1315847"/>
            <a:ext cx="10753344" cy="770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句意见上一题解析。结合句意可知，此处表示“健康原则”，设空处作定语，修饰principles；wellness表示“健康”。故填wellness。</a:t>
            </a:r>
            <a:endParaRPr lang="en-US" altLang="zh-CN" sz="2200" dirty="0"/>
          </a:p>
        </p:txBody>
      </p:sp>
      <p:sp>
        <p:nvSpPr>
          <p:cNvPr id="5" name="QB_6_BD.501_1#8371d82d6?vja=1&amp;pid=5f0117f29&amp;color=0,0,0&amp;vtp=1"/>
          <p:cNvSpPr/>
          <p:nvPr/>
        </p:nvSpPr>
        <p:spPr>
          <a:xfrm>
            <a:off x="722376" y="2123059"/>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endParaRPr lang="en-US" altLang="zh-CN" sz="2000" dirty="0"/>
          </a:p>
        </p:txBody>
      </p:sp>
      <p:sp>
        <p:nvSpPr>
          <p:cNvPr id="6" name="QB_6_AN.502_1#8371d82d6.blank?vja=1&amp;pid=5f0117f29&amp;color=0,0,0&amp;vpa=214&amp;vtp=1"/>
          <p:cNvSpPr/>
          <p:nvPr/>
        </p:nvSpPr>
        <p:spPr>
          <a:xfrm>
            <a:off x="1036701" y="2072259"/>
            <a:ext cx="97155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featuring</a:t>
            </a:r>
            <a:endParaRPr lang="en-US" altLang="zh-CN" sz="2000" dirty="0"/>
          </a:p>
        </p:txBody>
      </p:sp>
      <p:sp>
        <p:nvSpPr>
          <p:cNvPr id="7" name="QB_6_AS.503_1#8371d82d6?vja=1&amp;pid=5f0117f29&amp;color=0,0,0&amp;vtp=1"/>
          <p:cNvSpPr/>
          <p:nvPr/>
        </p:nvSpPr>
        <p:spPr>
          <a:xfrm>
            <a:off x="722376" y="2547747"/>
            <a:ext cx="10753344" cy="1532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句意为：该行动考虑了肥胖对身体和情绪的影响，提供了以饮食计划和锻炼计划为特色的个性化健康方案。分析句子结构可知，句中已有谓语动词provides，故设空处应用非谓语动词作后置定语，修饰名词短语health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blueprints。feature与health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blueprints之间为逻辑上的主动关系，故用现在分词形式。故填featuring。</a:t>
            </a:r>
            <a:endParaRPr lang="en-US" altLang="zh-CN" sz="2200" dirty="0"/>
          </a:p>
        </p:txBody>
      </p:sp>
      <p:sp>
        <p:nvSpPr>
          <p:cNvPr id="8" name="QB_6_BD.504_1#5033f4099?vja=1&amp;pid=5f0117f29&amp;color=0,0,0&amp;vtp=1"/>
          <p:cNvSpPr/>
          <p:nvPr/>
        </p:nvSpPr>
        <p:spPr>
          <a:xfrm>
            <a:off x="722376" y="4116959"/>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a:t>
            </a:r>
            <a:endParaRPr lang="en-US" altLang="zh-CN" sz="2000" dirty="0"/>
          </a:p>
        </p:txBody>
      </p:sp>
      <p:sp>
        <p:nvSpPr>
          <p:cNvPr id="9" name="QB_6_AN.505_1#5033f4099.blank?vja=1&amp;pid=5f0117f29&amp;color=0,0,0&amp;vpa=215&amp;vtp=1"/>
          <p:cNvSpPr/>
          <p:nvPr/>
        </p:nvSpPr>
        <p:spPr>
          <a:xfrm>
            <a:off x="1062101" y="4078859"/>
            <a:ext cx="29686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an</a:t>
            </a:r>
            <a:endParaRPr lang="en-US" altLang="zh-CN" sz="2000" dirty="0"/>
          </a:p>
        </p:txBody>
      </p:sp>
      <p:sp>
        <p:nvSpPr>
          <p:cNvPr id="10" name="QB_6_AS.506_1#5033f4099?vja=1&amp;pid=5f0117f29&amp;color=0,0,0&amp;vtp=1"/>
          <p:cNvSpPr/>
          <p:nvPr/>
        </p:nvSpPr>
        <p:spPr>
          <a:xfrm>
            <a:off x="722376" y="4541647"/>
            <a:ext cx="10753344" cy="1532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此外，由营养师、传统医学专家和健身教练组成的专业团队构建了个性化的支持网络，通过健康类应用程序监测日常进展，将健康意识转化为一种富有吸引力的日常习惯。设空处后的名词habit为可数名词单数形式；结合句意可知，此处表示“一种富有吸引力的日常习惯”，为泛指，应用不定冠词修饰；engaging的发音以元音音素开头，故填an。</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507_1#79853c69d?vja=1&amp;pid=5f0117f29&amp;color=0,0,0&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endParaRPr lang="en-US" altLang="zh-CN" sz="2000" dirty="0"/>
          </a:p>
        </p:txBody>
      </p:sp>
      <p:sp>
        <p:nvSpPr>
          <p:cNvPr id="3" name="QB_6_AN.508_1#79853c69d.blank?vja=1&amp;pid=5f0117f29&amp;color=0,0,0&amp;vpa=216&amp;vtp=1"/>
          <p:cNvSpPr/>
          <p:nvPr/>
        </p:nvSpPr>
        <p:spPr>
          <a:xfrm>
            <a:off x="1176401" y="845313"/>
            <a:ext cx="69056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paired</a:t>
            </a:r>
            <a:endParaRPr lang="en-US" altLang="zh-CN" sz="2000" dirty="0"/>
          </a:p>
        </p:txBody>
      </p:sp>
      <p:sp>
        <p:nvSpPr>
          <p:cNvPr id="4" name="QB_6_AS.509_1#79853c69d?vja=1&amp;pid=5f0117f29&amp;color=0,0,0&amp;vtp=1"/>
          <p:cNvSpPr/>
          <p:nvPr/>
        </p:nvSpPr>
        <p:spPr>
          <a:xfrm>
            <a:off x="722376" y="1315847"/>
            <a:ext cx="10753344" cy="1532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句意为：人们希望强有力的中央领导和地方参与相结合能够有效地解决肥胖问题。本句为主从复合句，It作形式主语，that引导主语从句，从句谓语为can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address，设空处应用非谓语动词作后置定语，修饰名词短语strong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centralised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leadership；pair与leadership之间为逻辑上的被动关系，应用过去分词形式。故填paired。</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BD.510_1#b122bbeb2?vja=1&amp;pid=94e90a524&amp;color=0,0,0&amp;vtp=1&amp;bt=1"/>
          <p:cNvSpPr/>
          <p:nvPr/>
        </p:nvSpPr>
        <p:spPr>
          <a:xfrm>
            <a:off x="722376" y="896112"/>
            <a:ext cx="10753344" cy="415525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阅读下面材料，根据其内容和所给段落开头语续写两段，</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使之构成一篇完整的短文。</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start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school,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freshmen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Hendersonville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High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School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Nashville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excited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classmates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teachers.Among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however,15-year-old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Sergio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Peralta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feeling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very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nervous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because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right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never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fully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formed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born.Going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school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“different”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always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scary.Sergio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particularly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concerned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classmates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would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think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him.</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Sergio’s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parents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trained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left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early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age.As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grew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right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hand.He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write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left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things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special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tricks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techniques.Despite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first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days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school,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Sergio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always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felt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underdeveloped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right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sleeve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nobody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would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#1.2</a:t>
            </a:r>
            <a:endParaRPr lang="en-US" altLang="zh-CN" sz="2000" dirty="0"/>
          </a:p>
        </p:txBody>
      </p:sp>
    </p:spTree>
  </p:cSld>
  <p:clrMapOvr>
    <a:masterClrMapping/>
  </p:clrMapOvr>
  <p:transition>
    <p:fade/>
  </p:transition>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BD.510_2#b122bbeb2?vja=1&amp;pid=94e90a524&amp;color=0,0,0&amp;mp=1&amp;vtp=1&amp;bt=1"/>
          <p:cNvSpPr/>
          <p:nvPr/>
        </p:nvSpPr>
        <p:spPr>
          <a:xfrm>
            <a:off x="722376" y="896112"/>
            <a:ext cx="10753344" cy="3009202"/>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didn’t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learn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Sergio’s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secret.Jeff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Wilkins,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teacher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Sergio’s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engineering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class,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figured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Sergio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missing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decided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something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student.Jeff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robotics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project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school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expert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printing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technology.Besides,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hoped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advantage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hands-on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robotics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students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learn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engineering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building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robotic</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worked.</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class,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Jeff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announced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great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enthusiasm,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supposed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engineers,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ideas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solving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issues.Now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Sergio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needs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together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build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Sergio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robotic</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fuelled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everyone’s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curiosity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creativity.</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#1.4</a:t>
            </a:r>
            <a:endParaRPr lang="en-US" altLang="zh-CN" sz="2000" dirty="0"/>
          </a:p>
        </p:txBody>
      </p:sp>
    </p:spTree>
  </p:cSld>
  <p:clrMapOvr>
    <a:masterClrMapping/>
  </p:clrMapOvr>
  <p:transition>
    <p:fade/>
  </p:transition>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BD.510_3#b122bbeb2?vja=0&amp;pid=94e90a524&amp;color=0,0,0&amp;mp=1&amp;vtp=1&amp;bt=1"/>
          <p:cNvSpPr/>
          <p:nvPr/>
        </p:nvSpPr>
        <p:spPr>
          <a:xfrm>
            <a:off x="722376" y="896112"/>
            <a:ext cx="10753344" cy="415525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next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weeks,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Jeff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class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including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Sergio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project.After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precise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measurement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research,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class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forward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design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draft.Jeff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made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adjustments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practical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suggestions.With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access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online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models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printer,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eventually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created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robotic</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intended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look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good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catching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something.</a:t>
            </a:r>
            <a:endParaRPr lang="en-US" altLang="zh-CN" sz="2000" dirty="0"/>
          </a:p>
          <a:p>
            <a:pPr algn="l">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注意：续写词数应为150个左右。</a:t>
            </a:r>
            <a:endParaRPr lang="en-US" altLang="zh-CN" sz="2000" dirty="0"/>
          </a:p>
          <a:p>
            <a:pPr>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final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testing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day.____________________________________________________________________________________</a:t>
            </a:r>
            <a:r>
              <a:rPr lang="en-US" altLang="zh-CN" sz="20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________________________________________________________________________________</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_</a:t>
            </a:r>
            <a:endParaRPr lang="en-US" altLang="zh-CN" sz="2000" dirty="0"/>
          </a:p>
          <a:p>
            <a:pPr>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life-changing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gift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Sergio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drew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huge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attention.________</a:t>
            </a:r>
            <a:r>
              <a:rPr lang="en-US" altLang="zh-CN" sz="20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________________________________________________________________________________________</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_________________________________________________________________</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#1.8</a:t>
            </a:r>
            <a:endParaRPr lang="en-US" altLang="zh-CN" sz="2000" dirty="0"/>
          </a:p>
        </p:txBody>
      </p:sp>
    </p:spTree>
  </p:cSld>
  <p:clrMapOvr>
    <a:masterClrMapping/>
  </p:clrMapOvr>
  <p:transition>
    <p:fade/>
  </p:transition>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AS.512_1#b122bbeb2?vja=1&amp;pid=94e90a524&amp;color=0,0,0&amp;vtp=1&amp;bt=1"/>
          <p:cNvSpPr/>
          <p:nvPr/>
        </p:nvSpPr>
        <p:spPr>
          <a:xfrm>
            <a:off x="722376" y="900000"/>
            <a:ext cx="10753344" cy="732155"/>
          </a:xfrm>
          <a:prstGeom prst="rect">
            <a:avLst/>
          </a:prstGeom>
          <a:noFill/>
        </p:spPr>
        <p:txBody>
          <a:bodyPr wrap="square" lIns="0" tIns="0" rIns="0" bIns="0" rtlCol="0" anchor="t"/>
          <a:lstStyle/>
          <a:p>
            <a:pPr algn="l">
              <a:lnSpc>
                <a:spcPct val="125000"/>
              </a:lnSpc>
            </a:pP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【写作提示】</a:t>
            </a:r>
            <a:endParaRPr lang="en-US" altLang="zh-CN" sz="2000" dirty="0"/>
          </a:p>
          <a:p>
            <a:pPr algn="l">
              <a:lnSpc>
                <a:spcPct val="125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1.材料导读</a:t>
            </a:r>
            <a:endParaRPr lang="en-US" altLang="zh-CN" sz="2000" dirty="0"/>
          </a:p>
        </p:txBody>
      </p:sp>
      <p:graphicFrame>
        <p:nvGraphicFramePr>
          <p:cNvPr id="123" name="QO_5_AS.512_2#b122bbeb2?colgroup=4,36&amp;vja=1&amp;pid=94e90a524&amp;color=0,0,0&amp;vtp=1"/>
          <p:cNvGraphicFramePr>
            <a:graphicFrameLocks noGrp="1"/>
          </p:cNvGraphicFramePr>
          <p:nvPr/>
        </p:nvGraphicFramePr>
        <p:xfrm>
          <a:off x="722376" y="1765124"/>
          <a:ext cx="10725912" cy="2858770"/>
        </p:xfrm>
        <a:graphic>
          <a:graphicData uri="http://schemas.openxmlformats.org/drawingml/2006/table">
            <a:tbl>
              <a:tblPr/>
              <a:tblGrid>
                <a:gridCol w="1271016"/>
                <a:gridCol w="9454896"/>
              </a:tblGrid>
              <a:tr h="1615059">
                <a:tc>
                  <a:txBody>
                    <a:bodyPr/>
                    <a:lstStyle/>
                    <a:p>
                      <a:pPr algn="ctr" hangingPunct="0">
                        <a:lnSpc>
                          <a:spcPct val="130000"/>
                        </a:lnSpc>
                      </a:pPr>
                      <a:r>
                        <a:rPr lang="en-US" altLang="zh-CN" sz="2000" b="1" i="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材料大意</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hangingPunct="0">
                        <a:lnSpc>
                          <a:spcPct val="130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本文以人物为线索展开，讲述了塞尔希奥因为右手有残疾在新学校感到紧张，他特别在意同学们对他的看法。但是没过多久就有人知道了他的秘密，工程课的老师杰夫发现塞尔希奥的右手有残疾，于是决定为这位新生做点什么。经过他以及他所带班级同学的努力，他们最终成功为塞尔希奥制作了一只机械手。</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339">
                <a:tc>
                  <a:txBody>
                    <a:bodyPr/>
                    <a:lstStyle/>
                    <a:p>
                      <a:pPr algn="ctr" hangingPunct="0">
                        <a:lnSpc>
                          <a:spcPct val="130000"/>
                        </a:lnSpc>
                      </a:pPr>
                      <a:r>
                        <a:rPr lang="en-US" altLang="zh-CN" sz="2000" b="1" i="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主要角色</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hangingPunct="0">
                        <a:lnSpc>
                          <a:spcPct val="130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塞尔希奥、杰夫（老师）和塞尔希奥的同学</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817372">
                <a:tc>
                  <a:txBody>
                    <a:bodyPr/>
                    <a:lstStyle/>
                    <a:p>
                      <a:pPr algn="ctr" hangingPunct="0">
                        <a:lnSpc>
                          <a:spcPct val="130000"/>
                        </a:lnSpc>
                      </a:pPr>
                      <a:r>
                        <a:rPr lang="en-US" altLang="zh-CN" sz="2000" b="1" i="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需要解决的问题</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hangingPunct="0">
                        <a:lnSpc>
                          <a:spcPct val="130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制作一只合适的机械手送给塞尔希奥，但不知效果如何。</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nodeType="withEffect">
                                  <p:stCondLst>
                                    <p:cond delay="0"/>
                                  </p:stCondLst>
                                  <p:childTnLst>
                                    <p:set>
                                      <p:cBhvr>
                                        <p:cTn id="15" dur="1" fill="hold">
                                          <p:stCondLst>
                                            <p:cond delay="0"/>
                                          </p:stCondLst>
                                        </p:cTn>
                                        <p:tgtEl>
                                          <p:spTgt spid="123"/>
                                        </p:tgtEl>
                                        <p:attrNameLst>
                                          <p:attrName>style.visibility</p:attrName>
                                        </p:attrNameLst>
                                      </p:cBhvr>
                                      <p:to>
                                        <p:strVal val="visible"/>
                                      </p:to>
                                    </p:set>
                                    <p:animEffect transition="in" filter="fade">
                                      <p:cBhvr>
                                        <p:cTn id="16" dur="500"/>
                                        <p:tgtEl>
                                          <p:spTgt spid="1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AS.512_3#b122bbeb2?vja=1&amp;pid=94e90a524&amp;color=0,0,0&amp;vtp=1&amp;bt=1"/>
          <p:cNvSpPr/>
          <p:nvPr/>
        </p:nvSpPr>
        <p:spPr>
          <a:xfrm>
            <a:off x="722376" y="900000"/>
            <a:ext cx="10753344" cy="351155"/>
          </a:xfrm>
          <a:prstGeom prst="rect">
            <a:avLst/>
          </a:prstGeom>
          <a:noFill/>
        </p:spPr>
        <p:txBody>
          <a:bodyPr wrap="square" lIns="0" tIns="0" rIns="0" bIns="0" rtlCol="0" anchor="t"/>
          <a:lstStyle/>
          <a:p>
            <a:pPr algn="l">
              <a:lnSpc>
                <a:spcPct val="125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2.续写分析</a:t>
            </a:r>
            <a:endParaRPr lang="en-US" altLang="zh-CN" sz="2000" dirty="0"/>
          </a:p>
        </p:txBody>
      </p:sp>
      <p:graphicFrame>
        <p:nvGraphicFramePr>
          <p:cNvPr id="124" name="QO_5_AS.512_4#b122bbeb2?colgroup=12,27&amp;vja=1&amp;pid=94e90a524&amp;color=0,0,0&amp;vtp=1"/>
          <p:cNvGraphicFramePr>
            <a:graphicFrameLocks noGrp="1"/>
          </p:cNvGraphicFramePr>
          <p:nvPr/>
        </p:nvGraphicFramePr>
        <p:xfrm>
          <a:off x="722376" y="1384124"/>
          <a:ext cx="10725912" cy="3290062"/>
        </p:xfrm>
        <a:graphic>
          <a:graphicData uri="http://schemas.openxmlformats.org/drawingml/2006/table">
            <a:tbl>
              <a:tblPr/>
              <a:tblGrid>
                <a:gridCol w="3401568"/>
                <a:gridCol w="7324344"/>
              </a:tblGrid>
              <a:tr h="822579">
                <a:tc>
                  <a:txBody>
                    <a:bodyPr/>
                    <a:lstStyle/>
                    <a:p>
                      <a:pPr algn="l" hangingPunct="0">
                        <a:lnSpc>
                          <a:spcPct val="130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续写第一段（提示句：然后最终的测试日到来了。）</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hangingPunct="0">
                        <a:lnSpc>
                          <a:spcPct val="130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由第一段首句内容可知，本段可描述同学们把制作好的机械手送给塞尔希奥后，他使用机械手的情况以及同学们的反应。</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1218819">
                <a:tc>
                  <a:txBody>
                    <a:bodyPr/>
                    <a:lstStyle/>
                    <a:p>
                      <a:pPr algn="l" hangingPunct="0">
                        <a:lnSpc>
                          <a:spcPct val="130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续写第二段（提示句：给塞尔希奥的改变人生的礼物引起了极大的关注。）</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hangingPunct="0">
                        <a:lnSpc>
                          <a:spcPct val="130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由第二段首句内容可知，本段可描写这份礼物对塞尔希奥和其他学生以及学校的影响。</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339">
                <a:tc>
                  <a:txBody>
                    <a:bodyPr/>
                    <a:lstStyle/>
                    <a:p>
                      <a:pPr algn="l" hangingPunct="0">
                        <a:lnSpc>
                          <a:spcPct val="130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情节线索</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hangingPunct="0">
                        <a:lnSpc>
                          <a:spcPct val="130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测试——成功——欢呼——引起关注——媒体报道——自愿捐款</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822325">
                <a:tc>
                  <a:txBody>
                    <a:bodyPr/>
                    <a:lstStyle/>
                    <a:p>
                      <a:pPr algn="l" hangingPunct="0">
                        <a:lnSpc>
                          <a:spcPct val="130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情感线索</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hangingPunct="0">
                        <a:lnSpc>
                          <a:spcPct val="130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塞尔希奥：佩戴机械手前的紧张——佩戴过程中的兴奋与激动——测试成功后的感动</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124"/>
                                        </p:tgtEl>
                                        <p:attrNameLst>
                                          <p:attrName>style.visibility</p:attrName>
                                        </p:attrNameLst>
                                      </p:cBhvr>
                                      <p:to>
                                        <p:strVal val="visible"/>
                                      </p:to>
                                    </p:set>
                                    <p:animEffect transition="in" filter="fade">
                                      <p:cBhvr>
                                        <p:cTn id="13" dur="500"/>
                                        <p:tgtEl>
                                          <p:spTgt spid="1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58_1#552cf19a6?vja=1&amp;pid=8316e5b30&amp;color=0,0,0&amp;vtp=1&amp;bt=1"/>
          <p:cNvSpPr/>
          <p:nvPr/>
        </p:nvSpPr>
        <p:spPr>
          <a:xfrm>
            <a:off x="722376" y="900000"/>
            <a:ext cx="10753344" cy="1109853"/>
          </a:xfrm>
          <a:prstGeom prst="rect">
            <a:avLst/>
          </a:prstGeom>
          <a:noFill/>
        </p:spPr>
        <p:txBody>
          <a:bodyPr wrap="square" lIns="0" tIns="0" rIns="0" bIns="0" rtlCol="0" anchor="t"/>
          <a:lstStyle/>
          <a:p>
            <a:pPr algn="just">
              <a:lnSpc>
                <a:spcPct val="125000"/>
              </a:lnSpc>
            </a:pPr>
            <a:r>
              <a:rPr lang="en-US" altLang="zh-CN" sz="2000"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Hart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thinks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obsessive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online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photo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editing</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（indicate）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lack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self-confidence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desire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attention.It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fact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inner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beauty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equal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importance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external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beauty.Health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beauty,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should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beauty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confidently.</a:t>
            </a:r>
            <a:endParaRPr lang="en-US" altLang="zh-CN" sz="2000" dirty="0"/>
          </a:p>
        </p:txBody>
      </p:sp>
      <p:sp>
        <p:nvSpPr>
          <p:cNvPr id="3" name="QM_6_AN.67_1#552cf19a6.blank?vja=1&amp;pid=8316e5b30&amp;color=0,0,0&amp;vpa=41&amp;vtp=1"/>
          <p:cNvSpPr/>
          <p:nvPr/>
        </p:nvSpPr>
        <p:spPr>
          <a:xfrm>
            <a:off x="6990779" y="861900"/>
            <a:ext cx="95726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indicates</a:t>
            </a:r>
            <a:endParaRPr lang="en-US" altLang="zh-CN" sz="2000" dirty="0"/>
          </a:p>
        </p:txBody>
      </p:sp>
      <p:sp>
        <p:nvSpPr>
          <p:cNvPr id="4" name="QM_6_AN.68_1#552cf19a6.blank?vja=1&amp;pid=8316e5b30&amp;color=0,0,0&amp;vpa=42&amp;vtp=1"/>
          <p:cNvSpPr/>
          <p:nvPr/>
        </p:nvSpPr>
        <p:spPr>
          <a:xfrm>
            <a:off x="6539865" y="1242900"/>
            <a:ext cx="43656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that</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AN.511_1#b122bbeb2?vja=1&amp;pid=94e90a524&amp;color=0,0,0&amp;vtp=1&amp;bt=1"/>
          <p:cNvSpPr/>
          <p:nvPr/>
        </p:nvSpPr>
        <p:spPr>
          <a:xfrm>
            <a:off x="722376" y="900000"/>
            <a:ext cx="10753344" cy="5681853"/>
          </a:xfrm>
          <a:prstGeom prst="rect">
            <a:avLst/>
          </a:prstGeom>
          <a:noFill/>
        </p:spPr>
        <p:txBody>
          <a:bodyPr wrap="square" lIns="0" tIns="0" rIns="0" bIns="0" rtlCol="0" anchor="t"/>
          <a:lstStyle/>
          <a:p>
            <a:pPr algn="l">
              <a:lnSpc>
                <a:spcPct val="125000"/>
              </a:lnSpc>
            </a:pPr>
            <a:r>
              <a:rPr lang="en-US" altLang="zh-CN" sz="20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【参考范文】</a:t>
            </a:r>
            <a:endParaRPr lang="en-US" altLang="zh-CN" sz="2000" dirty="0"/>
          </a:p>
          <a:p>
            <a:pPr algn="just">
              <a:lnSpc>
                <a:spcPct val="125000"/>
              </a:lnSpc>
            </a:pP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Then</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came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final</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testing</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day.The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whole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class</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gathered</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science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classroom,</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watching</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breathlessly</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Jeff</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carefully</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loaded</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self-made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robotic</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hand</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onto</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Sergio’s</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right</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arm.It</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fitted</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quite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well!</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So</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excited</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Sergio</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arm</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trembled</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slightly.Having</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put</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baseball</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desk,</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Jeff</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signed</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Sergio</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pick</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up.Slowly,</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Sergio</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extended</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right</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hand</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reached</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ball.Successfully</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caught</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hold</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everyone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present</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broke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into</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cheers!</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Holding</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ball,</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Sergio</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couldn’t</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contain</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tears.Never</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life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did</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expect</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catch</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something</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right</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hand!</a:t>
            </a:r>
            <a:endParaRPr lang="en-US" altLang="zh-CN" sz="2000" dirty="0"/>
          </a:p>
          <a:p>
            <a:pPr algn="just">
              <a:lnSpc>
                <a:spcPct val="125000"/>
              </a:lnSpc>
            </a:pP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life-changing</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gift</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Sergio</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drew</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huge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attention.Jeff</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students</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became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instant</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hit</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various</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media</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competed</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cover</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news.When</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interviewed</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intention</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project,</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Jeff</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said,</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intended</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Sergio’s</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robotic</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hand</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show</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support</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him.Meanwhile,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hope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foster</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students’</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scientific</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spirit</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through</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hands-on</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operation.”</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students</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stated</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Jeff</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challenged</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them</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transform</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abstract</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concepts</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into</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reality,</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which</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benefited</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greatly.Soon</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voluntary</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donations</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poured</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which</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would</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go</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school’s</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scientific</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research</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help</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students</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develop</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better.</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_5_BD#6700d378a?vja=1&amp;pid=94e90a524&amp;color=0,0,0&amp;tib=255,255,255&amp;vtp=1&amp;bt=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740664" y="900000"/>
            <a:ext cx="521208" cy="704088"/>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3" name="P_5_BD#6700d378a?vja=1&amp;pid=94e90a524&amp;color=0,0,0&amp;tib=255,255,255&amp;iip=3&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748698" y="1863676"/>
            <a:ext cx="118872" cy="128016"/>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4" name="P_5_BD#6700d378a?vja=1&amp;pid=94e90a524&amp;color=0,0,0&amp;vtp=1"/>
          <p:cNvSpPr/>
          <p:nvPr/>
        </p:nvSpPr>
        <p:spPr>
          <a:xfrm>
            <a:off x="722377" y="1737184"/>
            <a:ext cx="10749631" cy="3014853"/>
          </a:xfrm>
          <a:prstGeom prst="rect">
            <a:avLst/>
          </a:prstGeom>
          <a:noFill/>
        </p:spPr>
        <p:txBody>
          <a:bodyPr wrap="square" lIns="0" tIns="0" rIns="0" bIns="0" rtlCol="0" anchor="t"/>
          <a:lstStyle/>
          <a:p>
            <a:pPr algn="l">
              <a:lnSpc>
                <a:spcPct val="125000"/>
              </a:lnSpc>
            </a:pP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&amp;</a:t>
            </a:r>
            <a:r>
              <a:rPr lang="en-US" altLang="zh-CN" sz="100" b="0" i="0" kern="0" spc="-999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3&amp;</a:t>
            </a:r>
            <a:r>
              <a:rPr lang="en-US" altLang="zh-CN" sz="900" b="0" i="0" kern="0">
                <a:solidFill>
                  <a:srgbClr val="FFFFFF"/>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0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核心词汇</a:t>
            </a:r>
            <a:endParaRPr lang="en-US" altLang="zh-CN" sz="20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marR="0" lvl="0" indent="0" defTabSz="914400" rtl="0" eaLnBrk="1" fontAlgn="auto" latinLnBrk="0" hangingPunct="1">
              <a:lnSpc>
                <a:spcPct val="125000"/>
              </a:lnSpc>
              <a:spcBef>
                <a:spcPts val="0"/>
              </a:spcBef>
              <a:spcAft>
                <a:spcPts val="0"/>
              </a:spcAft>
              <a:buClrTx/>
              <a:buSzTx/>
              <a:buFontTx/>
              <a:buNone/>
              <a:defRPr/>
            </a:pP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defence</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1"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n</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.自我防卫；保护；防御</a:t>
            </a:r>
            <a:endParaRPr kumimoji="0" lang="en-US" altLang="zh-CN" sz="20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ct val="125000"/>
              </a:lnSpc>
              <a:spcBef>
                <a:spcPts val="0"/>
              </a:spcBef>
              <a:spcAft>
                <a:spcPts val="0"/>
              </a:spcAft>
              <a:buClrTx/>
              <a:buSzTx/>
              <a:buFontTx/>
              <a:buNone/>
              <a:defRPr/>
            </a:pPr>
            <a:r>
              <a:rPr kumimoji="0" lang="en-US" altLang="zh-CN" sz="100" b="0" i="0" u="none" strike="noStrike" kern="0" cap="none" spc="-99900" normalizeH="0" baseline="0" noProof="0">
                <a:ln>
                  <a:noFill/>
                </a:ln>
                <a:solidFill>
                  <a:srgbClr val="FFFFFF"/>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&amp;4&amp;</a:t>
            </a:r>
            <a:r>
              <a:rPr kumimoji="0" lang="en-US" altLang="zh-CN" sz="900" b="0" i="0" u="none" strike="noStrike" kern="0" cap="none" spc="0" normalizeH="0" baseline="0" noProof="0">
                <a:ln>
                  <a:noFill/>
                </a:ln>
                <a:solidFill>
                  <a:srgbClr val="FFFFFF"/>
                </a:solidFill>
                <a:effectLst/>
                <a:uLnTx/>
                <a:uFillTx/>
                <a:latin typeface="宋体" panose="02010600030101010101" pitchFamily="2" charset="-122"/>
                <a:ea typeface="微软雅黑" panose="020B0503020204020204" pitchFamily="34" charset="-122"/>
                <a:cs typeface="Times New Roman" panose="02020603050405020304" pitchFamily="34" charset="-120"/>
              </a:rPr>
              <a:t>   </a:t>
            </a:r>
            <a:r>
              <a:rPr kumimoji="0" lang="en-US" altLang="zh-CN" sz="2000" b="1"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进阶词汇</a:t>
            </a:r>
            <a:endParaRPr kumimoji="0" lang="en-US" altLang="zh-CN" sz="1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ct val="125000"/>
              </a:lnSpc>
              <a:spcBef>
                <a:spcPts val="0"/>
              </a:spcBef>
              <a:spcAft>
                <a:spcPts val="0"/>
              </a:spcAft>
              <a:buClrTx/>
              <a:buSzTx/>
              <a:buFontTx/>
              <a:buNone/>
              <a:defRPr/>
            </a:pP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mutual</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1"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adj</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.相互的</a:t>
            </a:r>
            <a:endParaRPr kumimoji="0" lang="en-US" altLang="zh-CN" sz="20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ct val="125000"/>
              </a:lnSpc>
              <a:spcBef>
                <a:spcPts val="0"/>
              </a:spcBef>
              <a:spcAft>
                <a:spcPts val="0"/>
              </a:spcAft>
              <a:buClrTx/>
              <a:buSzTx/>
              <a:buFontTx/>
              <a:buNone/>
              <a:defRPr/>
            </a:pPr>
            <a:r>
              <a:rPr kumimoji="0" lang="en-US" altLang="zh-CN" sz="100" b="0" i="0" u="none" strike="noStrike" kern="0" cap="none" spc="-99900" normalizeH="0" baseline="0" noProof="0">
                <a:ln>
                  <a:noFill/>
                </a:ln>
                <a:solidFill>
                  <a:srgbClr val="FFFFFF"/>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&amp;5&amp;</a:t>
            </a:r>
            <a:r>
              <a:rPr kumimoji="0" lang="en-US" altLang="zh-CN" sz="900" b="0" i="0" u="none" strike="noStrike" kern="0" cap="none" spc="0" normalizeH="0" baseline="0" noProof="0">
                <a:ln>
                  <a:noFill/>
                </a:ln>
                <a:solidFill>
                  <a:srgbClr val="FFFFFF"/>
                </a:solidFill>
                <a:effectLst/>
                <a:uLnTx/>
                <a:uFillTx/>
                <a:latin typeface="宋体" panose="02010600030101010101" pitchFamily="2" charset="-122"/>
                <a:ea typeface="微软雅黑" panose="020B0503020204020204" pitchFamily="34" charset="-122"/>
                <a:cs typeface="Times New Roman" panose="02020603050405020304" pitchFamily="34" charset="-120"/>
              </a:rPr>
              <a:t>   </a:t>
            </a:r>
            <a:r>
              <a:rPr kumimoji="0" lang="en-US" altLang="zh-CN" sz="2000" b="1"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构词法</a:t>
            </a:r>
            <a:endParaRPr kumimoji="0" lang="en-US" altLang="zh-CN" sz="1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ct val="125000"/>
              </a:lnSpc>
              <a:spcBef>
                <a:spcPts val="0"/>
              </a:spcBef>
              <a:spcAft>
                <a:spcPts val="0"/>
              </a:spcAft>
              <a:buClrTx/>
              <a:buSzTx/>
              <a:buFontTx/>
              <a:buNone/>
              <a:defRPr/>
            </a:pP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mis-</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1"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prefix</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坏的（地）；错误的（地）；相反</a:t>
            </a:r>
            <a:endParaRPr kumimoji="0" lang="en-US" altLang="zh-CN" sz="20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ct val="125000"/>
              </a:lnSpc>
              <a:spcBef>
                <a:spcPts val="0"/>
              </a:spcBef>
              <a:spcAft>
                <a:spcPts val="0"/>
              </a:spcAft>
              <a:buClrTx/>
              <a:buSzTx/>
              <a:buFontTx/>
              <a:buNone/>
              <a:defRPr/>
            </a:pP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mistrust</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1"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vt</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.&amp;</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1"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n</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.不信任；不相信</a:t>
            </a:r>
            <a:endParaRPr kumimoji="0" lang="en-US" altLang="zh-CN" sz="20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ct val="125000"/>
              </a:lnSpc>
              <a:spcBef>
                <a:spcPts val="0"/>
              </a:spcBef>
              <a:spcAft>
                <a:spcPts val="0"/>
              </a:spcAft>
              <a:buClrTx/>
              <a:buSzTx/>
              <a:buFontTx/>
              <a:buNone/>
              <a:defRPr/>
            </a:pP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misuse</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1"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vt</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.误用；滥用；错用</a:t>
            </a:r>
            <a:endParaRPr lang="en-US" altLang="zh-CN" sz="100" dirty="0"/>
          </a:p>
        </p:txBody>
      </p:sp>
      <p:pic>
        <p:nvPicPr>
          <p:cNvPr id="6" name="P_5_BD#6700d378a?vja=1&amp;pid=94e90a524&amp;color=0,0,0&amp;tib=255,255,255&amp;iip=4&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748698" y="2625676"/>
            <a:ext cx="118872" cy="128016"/>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9" name="P_5_BD#6700d378a?vja=1&amp;pid=94e90a524&amp;color=0,0,0&amp;tib=255,255,255&amp;iip=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748698" y="3387676"/>
            <a:ext cx="118872" cy="128016"/>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7_BD.69_1#5bf5d967c?vja=1&amp;pid=552cf19a6&amp;color=0,0,0&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endParaRPr lang="en-US" altLang="zh-CN" sz="2000" dirty="0"/>
          </a:p>
        </p:txBody>
      </p:sp>
      <p:sp>
        <p:nvSpPr>
          <p:cNvPr id="3" name="QB_7_AN.70_1#5bf5d967c.blank?vja=1&amp;pid=552cf19a6&amp;color=0,0,0&amp;vpa=43&amp;vtp=1"/>
          <p:cNvSpPr/>
          <p:nvPr/>
        </p:nvSpPr>
        <p:spPr>
          <a:xfrm>
            <a:off x="998601" y="858013"/>
            <a:ext cx="915988"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addicted</a:t>
            </a:r>
            <a:endParaRPr lang="en-US" altLang="zh-CN" sz="2000" dirty="0"/>
          </a:p>
        </p:txBody>
      </p:sp>
      <p:sp>
        <p:nvSpPr>
          <p:cNvPr id="4" name="QB_7_AS.71_1#5bf5d967c?vja=1&amp;pid=552cf19a6&amp;color=0,0,0&amp;vtp=1"/>
          <p:cNvSpPr/>
          <p:nvPr/>
        </p:nvSpPr>
        <p:spPr>
          <a:xfrm>
            <a:off x="722376" y="1274382"/>
            <a:ext cx="10753344" cy="37763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become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addicted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为固定搭配，意为“沉迷于</a:t>
            </a:r>
            <a:r>
              <a:rPr lang="en-US" altLang="zh-CN" sz="2000" b="0" i="0" dirty="0">
                <a:solidFill>
                  <a:srgbClr val="385723"/>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200" dirty="0"/>
          </a:p>
        </p:txBody>
      </p:sp>
      <p:sp>
        <p:nvSpPr>
          <p:cNvPr id="5" name="QB_7_BD.72_1#440825c2f?vja=1&amp;pid=552cf19a6&amp;color=0,0,0&amp;vtp=1"/>
          <p:cNvSpPr/>
          <p:nvPr/>
        </p:nvSpPr>
        <p:spPr>
          <a:xfrm>
            <a:off x="722376" y="1663700"/>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endParaRPr lang="en-US" altLang="zh-CN" sz="2000" dirty="0"/>
          </a:p>
        </p:txBody>
      </p:sp>
      <p:sp>
        <p:nvSpPr>
          <p:cNvPr id="6" name="QB_7_AN.73_1#440825c2f.blank?vja=1&amp;pid=552cf19a6&amp;color=0,0,0&amp;vpa=44&amp;vtp=1"/>
          <p:cNvSpPr/>
          <p:nvPr/>
        </p:nvSpPr>
        <p:spPr>
          <a:xfrm>
            <a:off x="1024001" y="1612900"/>
            <a:ext cx="7604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editing</a:t>
            </a:r>
            <a:endParaRPr lang="en-US" altLang="zh-CN" sz="2000" dirty="0"/>
          </a:p>
        </p:txBody>
      </p:sp>
      <p:sp>
        <p:nvSpPr>
          <p:cNvPr id="7" name="QB_7_AS.74_1#440825c2f?vja=1&amp;pid=552cf19a6&amp;color=0,0,0&amp;vtp=1"/>
          <p:cNvSpPr/>
          <p:nvPr/>
        </p:nvSpPr>
        <p:spPr>
          <a:xfrm>
            <a:off x="722376" y="2049082"/>
            <a:ext cx="10753344" cy="37763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spend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time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doing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sth为固定短语，故填动名词。</a:t>
            </a:r>
            <a:endParaRPr lang="en-US" altLang="zh-CN" sz="2200" dirty="0"/>
          </a:p>
        </p:txBody>
      </p:sp>
      <p:sp>
        <p:nvSpPr>
          <p:cNvPr id="8" name="QB_7_BD.75_1#595dcd2d2?vja=1&amp;pid=552cf19a6&amp;color=0,0,0&amp;vtp=1"/>
          <p:cNvSpPr/>
          <p:nvPr/>
        </p:nvSpPr>
        <p:spPr>
          <a:xfrm>
            <a:off x="722376" y="2438400"/>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endParaRPr lang="en-US" altLang="zh-CN" sz="2000" dirty="0"/>
          </a:p>
        </p:txBody>
      </p:sp>
      <p:sp>
        <p:nvSpPr>
          <p:cNvPr id="9" name="QB_7_AN.76_1#595dcd2d2.blank?vja=1&amp;pid=552cf19a6&amp;color=0,0,0&amp;vpa=45&amp;vtp=1"/>
          <p:cNvSpPr/>
          <p:nvPr/>
        </p:nvSpPr>
        <p:spPr>
          <a:xfrm>
            <a:off x="1024001" y="2400300"/>
            <a:ext cx="6207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about</a:t>
            </a:r>
            <a:endParaRPr lang="en-US" altLang="zh-CN" sz="2000" dirty="0"/>
          </a:p>
        </p:txBody>
      </p:sp>
      <p:sp>
        <p:nvSpPr>
          <p:cNvPr id="10" name="QB_7_AS.77_1#595dcd2d2?vja=1&amp;pid=552cf19a6&amp;color=0,0,0&amp;vtp=1"/>
          <p:cNvSpPr/>
          <p:nvPr/>
        </p:nvSpPr>
        <p:spPr>
          <a:xfrm>
            <a:off x="722376" y="2823782"/>
            <a:ext cx="10753344" cy="37763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care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about为固定搭配，意为“在意；关心”。</a:t>
            </a:r>
            <a:endParaRPr lang="en-US" altLang="zh-CN" sz="2200" dirty="0"/>
          </a:p>
        </p:txBody>
      </p:sp>
      <p:sp>
        <p:nvSpPr>
          <p:cNvPr id="11" name="QB_7_BD.78_1#a51711a31?vja=1&amp;pid=552cf19a6&amp;color=0,0,0&amp;vtp=1"/>
          <p:cNvSpPr/>
          <p:nvPr/>
        </p:nvSpPr>
        <p:spPr>
          <a:xfrm>
            <a:off x="722376" y="3213100"/>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endParaRPr lang="en-US" altLang="zh-CN" sz="2000" dirty="0"/>
          </a:p>
        </p:txBody>
      </p:sp>
      <p:sp>
        <p:nvSpPr>
          <p:cNvPr id="12" name="QB_7_AN.79_1#a51711a31.blank?vja=1&amp;pid=552cf19a6&amp;color=0,0,0&amp;vpa=46&amp;vtp=1"/>
          <p:cNvSpPr/>
          <p:nvPr/>
        </p:nvSpPr>
        <p:spPr>
          <a:xfrm>
            <a:off x="1049401" y="3175000"/>
            <a:ext cx="43656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that</a:t>
            </a:r>
            <a:endParaRPr lang="en-US" altLang="zh-CN" sz="2000" dirty="0"/>
          </a:p>
        </p:txBody>
      </p:sp>
      <p:sp>
        <p:nvSpPr>
          <p:cNvPr id="13" name="QB_7_AS.80_1#a51711a31?vja=1&amp;pid=552cf19a6&amp;color=0,0,0&amp;vtp=1"/>
          <p:cNvSpPr/>
          <p:nvPr/>
        </p:nvSpPr>
        <p:spPr>
          <a:xfrm>
            <a:off x="722376" y="3598482"/>
            <a:ext cx="10753344" cy="37763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此处为强调句式“it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is/was</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that/who</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”，强调时间状语，故填that。</a:t>
            </a:r>
            <a:endParaRPr lang="en-US" altLang="zh-CN" sz="2200" dirty="0"/>
          </a:p>
        </p:txBody>
      </p:sp>
      <p:sp>
        <p:nvSpPr>
          <p:cNvPr id="14" name="QB_7_BD.81_1#c464348ee?vja=1&amp;pid=552cf19a6&amp;color=0,0,0&amp;vtp=1"/>
          <p:cNvSpPr/>
          <p:nvPr/>
        </p:nvSpPr>
        <p:spPr>
          <a:xfrm>
            <a:off x="722376" y="3987800"/>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endParaRPr lang="en-US" altLang="zh-CN" sz="2000" dirty="0"/>
          </a:p>
        </p:txBody>
      </p:sp>
      <p:sp>
        <p:nvSpPr>
          <p:cNvPr id="15" name="QB_7_AN.82_1#c464348ee.blank?vja=1&amp;pid=552cf19a6&amp;color=0,0,0&amp;vpa=47&amp;vtp=1"/>
          <p:cNvSpPr/>
          <p:nvPr/>
        </p:nvSpPr>
        <p:spPr>
          <a:xfrm>
            <a:off x="1049401" y="3937000"/>
            <a:ext cx="83026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entirely</a:t>
            </a:r>
            <a:endParaRPr lang="en-US" altLang="zh-CN" sz="2000" dirty="0"/>
          </a:p>
        </p:txBody>
      </p:sp>
      <p:sp>
        <p:nvSpPr>
          <p:cNvPr id="16" name="QB_7_AS.83_1#c464348ee?vja=1&amp;pid=552cf19a6&amp;color=0,0,0&amp;vtp=1"/>
          <p:cNvSpPr/>
          <p:nvPr/>
        </p:nvSpPr>
        <p:spPr>
          <a:xfrm>
            <a:off x="722376" y="4373182"/>
            <a:ext cx="10753344" cy="37763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设空处修饰形容词useless，作状语，应填副词。</a:t>
            </a:r>
            <a:endParaRPr lang="en-US" altLang="zh-CN" sz="2200" dirty="0"/>
          </a:p>
        </p:txBody>
      </p:sp>
      <p:sp>
        <p:nvSpPr>
          <p:cNvPr id="17" name="QB_7_BD.84_1#1fdce5f23?vja=1&amp;pid=552cf19a6&amp;color=0,0,0&amp;vtp=1"/>
          <p:cNvSpPr/>
          <p:nvPr/>
        </p:nvSpPr>
        <p:spPr>
          <a:xfrm>
            <a:off x="722376" y="4762500"/>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endParaRPr lang="en-US" altLang="zh-CN" sz="2000" dirty="0"/>
          </a:p>
        </p:txBody>
      </p:sp>
      <p:sp>
        <p:nvSpPr>
          <p:cNvPr id="18" name="QB_7_AN.85_1#1fdce5f23.blank?vja=1&amp;pid=552cf19a6&amp;color=0,0,0&amp;vpa=48&amp;vtp=1"/>
          <p:cNvSpPr/>
          <p:nvPr/>
        </p:nvSpPr>
        <p:spPr>
          <a:xfrm>
            <a:off x="1024001" y="4711700"/>
            <a:ext cx="11414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expression</a:t>
            </a:r>
            <a:endParaRPr lang="en-US" altLang="zh-CN" sz="2000" dirty="0"/>
          </a:p>
        </p:txBody>
      </p:sp>
      <p:sp>
        <p:nvSpPr>
          <p:cNvPr id="19" name="QB_7_AS.86_1#1fdce5f23?vja=1&amp;pid=552cf19a6&amp;color=0,0,0&amp;vtp=1"/>
          <p:cNvSpPr/>
          <p:nvPr/>
        </p:nvSpPr>
        <p:spPr>
          <a:xfrm>
            <a:off x="722376" y="5147882"/>
            <a:ext cx="10753344" cy="37763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设空处前有不定冠词an修饰，后有of短语，应填名词单数。</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12">
                                            <p:bg/>
                                          </p:spTgt>
                                        </p:tgtEl>
                                        <p:attrNameLst>
                                          <p:attrName>style.visibility</p:attrName>
                                        </p:attrNameLst>
                                      </p:cBhvr>
                                      <p:to>
                                        <p:strVal val="visible"/>
                                      </p:to>
                                    </p:set>
                                    <p:animEffect transition="in" filter="fade">
                                      <p:cBhvr>
                                        <p:cTn id="55" dur="500"/>
                                        <p:tgtEl>
                                          <p:spTgt spid="12">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2">
                                            <p:txEl>
                                              <p:pRg st="0" end="0"/>
                                            </p:txEl>
                                          </p:spTgt>
                                        </p:tgtEl>
                                        <p:attrNameLst>
                                          <p:attrName>style.visibility</p:attrName>
                                        </p:attrNameLst>
                                      </p:cBhvr>
                                      <p:to>
                                        <p:strVal val="visible"/>
                                      </p:to>
                                    </p:set>
                                    <p:animEffect transition="in" filter="fade">
                                      <p:cBhvr>
                                        <p:cTn id="58" dur="500"/>
                                        <p:tgtEl>
                                          <p:spTgt spid="12">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3">
                                            <p:bg/>
                                          </p:spTgt>
                                        </p:tgtEl>
                                        <p:attrNameLst>
                                          <p:attrName>style.visibility</p:attrName>
                                        </p:attrNameLst>
                                      </p:cBhvr>
                                      <p:to>
                                        <p:strVal val="visible"/>
                                      </p:to>
                                    </p:set>
                                    <p:animEffect transition="in" filter="fade">
                                      <p:cBhvr>
                                        <p:cTn id="63" dur="500"/>
                                        <p:tgtEl>
                                          <p:spTgt spid="13">
                                            <p:bg/>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3">
                                            <p:txEl>
                                              <p:pRg st="0" end="0"/>
                                            </p:txEl>
                                          </p:spTgt>
                                        </p:tgtEl>
                                        <p:attrNameLst>
                                          <p:attrName>style.visibility</p:attrName>
                                        </p:attrNameLst>
                                      </p:cBhvr>
                                      <p:to>
                                        <p:strVal val="visible"/>
                                      </p:to>
                                    </p:set>
                                    <p:animEffect transition="in" filter="fade">
                                      <p:cBhvr>
                                        <p:cTn id="66" dur="500"/>
                                        <p:tgtEl>
                                          <p:spTgt spid="13">
                                            <p:txEl>
                                              <p:pRg st="0" end="0"/>
                                            </p:txEl>
                                          </p:spTgt>
                                        </p:tgtEl>
                                      </p:cBhvr>
                                    </p:animEffect>
                                  </p:childTnLst>
                                </p:cTn>
                              </p:par>
                            </p:childTnLst>
                          </p:cTn>
                        </p:par>
                      </p:childTnLst>
                    </p:cTn>
                  </p:par>
                  <p:par>
                    <p:cTn id="67" fill="hold">
                      <p:stCondLst>
                        <p:cond delay="indefinite"/>
                      </p:stCondLst>
                      <p:childTnLst>
                        <p:par>
                          <p:cTn id="68" fill="hold">
                            <p:stCondLst>
                              <p:cond delay="0"/>
                            </p:stCondLst>
                            <p:childTnLst>
                              <p:par>
                                <p:cTn id="69" presetID="10" presetClass="entr" presetSubtype="0" fill="hold" grpId="0" nodeType="clickEffect">
                                  <p:stCondLst>
                                    <p:cond delay="0"/>
                                  </p:stCondLst>
                                  <p:childTnLst>
                                    <p:set>
                                      <p:cBhvr>
                                        <p:cTn id="70" dur="1" fill="hold">
                                          <p:stCondLst>
                                            <p:cond delay="0"/>
                                          </p:stCondLst>
                                        </p:cTn>
                                        <p:tgtEl>
                                          <p:spTgt spid="15">
                                            <p:bg/>
                                          </p:spTgt>
                                        </p:tgtEl>
                                        <p:attrNameLst>
                                          <p:attrName>style.visibility</p:attrName>
                                        </p:attrNameLst>
                                      </p:cBhvr>
                                      <p:to>
                                        <p:strVal val="visible"/>
                                      </p:to>
                                    </p:set>
                                    <p:animEffect transition="in" filter="fade">
                                      <p:cBhvr>
                                        <p:cTn id="71" dur="500"/>
                                        <p:tgtEl>
                                          <p:spTgt spid="15">
                                            <p:bg/>
                                          </p:spTgt>
                                        </p:tgtEl>
                                      </p:cBhvr>
                                    </p:animEffect>
                                  </p:childTnLst>
                                </p:cTn>
                              </p:par>
                              <p:par>
                                <p:cTn id="72" presetID="10" presetClass="entr" presetSubtype="0" fill="hold" grpId="0" nodeType="withEffect">
                                  <p:stCondLst>
                                    <p:cond delay="0"/>
                                  </p:stCondLst>
                                  <p:childTnLst>
                                    <p:set>
                                      <p:cBhvr>
                                        <p:cTn id="73" dur="1" fill="hold">
                                          <p:stCondLst>
                                            <p:cond delay="0"/>
                                          </p:stCondLst>
                                        </p:cTn>
                                        <p:tgtEl>
                                          <p:spTgt spid="15">
                                            <p:txEl>
                                              <p:pRg st="0" end="0"/>
                                            </p:txEl>
                                          </p:spTgt>
                                        </p:tgtEl>
                                        <p:attrNameLst>
                                          <p:attrName>style.visibility</p:attrName>
                                        </p:attrNameLst>
                                      </p:cBhvr>
                                      <p:to>
                                        <p:strVal val="visible"/>
                                      </p:to>
                                    </p:set>
                                    <p:animEffect transition="in" filter="fade">
                                      <p:cBhvr>
                                        <p:cTn id="74" dur="500"/>
                                        <p:tgtEl>
                                          <p:spTgt spid="15">
                                            <p:txEl>
                                              <p:pRg st="0" end="0"/>
                                            </p:txEl>
                                          </p:spTgt>
                                        </p:tgtEl>
                                      </p:cBhvr>
                                    </p:animEffect>
                                  </p:childTnLst>
                                </p:cTn>
                              </p:par>
                            </p:childTnLst>
                          </p:cTn>
                        </p:par>
                      </p:childTnLst>
                    </p:cTn>
                  </p:par>
                  <p:par>
                    <p:cTn id="75" fill="hold">
                      <p:stCondLst>
                        <p:cond delay="indefinite"/>
                      </p:stCondLst>
                      <p:childTnLst>
                        <p:par>
                          <p:cTn id="76" fill="hold">
                            <p:stCondLst>
                              <p:cond delay="0"/>
                            </p:stCondLst>
                            <p:childTnLst>
                              <p:par>
                                <p:cTn id="77" presetID="10" presetClass="entr" presetSubtype="0" fill="hold" grpId="0" nodeType="clickEffect">
                                  <p:stCondLst>
                                    <p:cond delay="0"/>
                                  </p:stCondLst>
                                  <p:childTnLst>
                                    <p:set>
                                      <p:cBhvr>
                                        <p:cTn id="78" dur="1" fill="hold">
                                          <p:stCondLst>
                                            <p:cond delay="0"/>
                                          </p:stCondLst>
                                        </p:cTn>
                                        <p:tgtEl>
                                          <p:spTgt spid="16">
                                            <p:bg/>
                                          </p:spTgt>
                                        </p:tgtEl>
                                        <p:attrNameLst>
                                          <p:attrName>style.visibility</p:attrName>
                                        </p:attrNameLst>
                                      </p:cBhvr>
                                      <p:to>
                                        <p:strVal val="visible"/>
                                      </p:to>
                                    </p:set>
                                    <p:animEffect transition="in" filter="fade">
                                      <p:cBhvr>
                                        <p:cTn id="79" dur="500"/>
                                        <p:tgtEl>
                                          <p:spTgt spid="16">
                                            <p:bg/>
                                          </p:spTgt>
                                        </p:tgtEl>
                                      </p:cBhvr>
                                    </p:animEffect>
                                  </p:childTnLst>
                                </p:cTn>
                              </p:par>
                              <p:par>
                                <p:cTn id="80" presetID="10" presetClass="entr" presetSubtype="0" fill="hold" grpId="0" nodeType="withEffect">
                                  <p:stCondLst>
                                    <p:cond delay="0"/>
                                  </p:stCondLst>
                                  <p:childTnLst>
                                    <p:set>
                                      <p:cBhvr>
                                        <p:cTn id="81" dur="1" fill="hold">
                                          <p:stCondLst>
                                            <p:cond delay="0"/>
                                          </p:stCondLst>
                                        </p:cTn>
                                        <p:tgtEl>
                                          <p:spTgt spid="16">
                                            <p:txEl>
                                              <p:pRg st="0" end="0"/>
                                            </p:txEl>
                                          </p:spTgt>
                                        </p:tgtEl>
                                        <p:attrNameLst>
                                          <p:attrName>style.visibility</p:attrName>
                                        </p:attrNameLst>
                                      </p:cBhvr>
                                      <p:to>
                                        <p:strVal val="visible"/>
                                      </p:to>
                                    </p:set>
                                    <p:animEffect transition="in" filter="fade">
                                      <p:cBhvr>
                                        <p:cTn id="82" dur="500"/>
                                        <p:tgtEl>
                                          <p:spTgt spid="16">
                                            <p:txEl>
                                              <p:pRg st="0" end="0"/>
                                            </p:txEl>
                                          </p:spTgt>
                                        </p:tgtEl>
                                      </p:cBhvr>
                                    </p:animEffect>
                                  </p:childTnLst>
                                </p:cTn>
                              </p:par>
                            </p:childTnLst>
                          </p:cTn>
                        </p:par>
                      </p:childTnLst>
                    </p:cTn>
                  </p:par>
                  <p:par>
                    <p:cTn id="83" fill="hold">
                      <p:stCondLst>
                        <p:cond delay="indefinite"/>
                      </p:stCondLst>
                      <p:childTnLst>
                        <p:par>
                          <p:cTn id="84" fill="hold">
                            <p:stCondLst>
                              <p:cond delay="0"/>
                            </p:stCondLst>
                            <p:childTnLst>
                              <p:par>
                                <p:cTn id="85" presetID="10" presetClass="entr" presetSubtype="0" fill="hold" grpId="0" nodeType="clickEffect">
                                  <p:stCondLst>
                                    <p:cond delay="0"/>
                                  </p:stCondLst>
                                  <p:childTnLst>
                                    <p:set>
                                      <p:cBhvr>
                                        <p:cTn id="86" dur="1" fill="hold">
                                          <p:stCondLst>
                                            <p:cond delay="0"/>
                                          </p:stCondLst>
                                        </p:cTn>
                                        <p:tgtEl>
                                          <p:spTgt spid="18">
                                            <p:bg/>
                                          </p:spTgt>
                                        </p:tgtEl>
                                        <p:attrNameLst>
                                          <p:attrName>style.visibility</p:attrName>
                                        </p:attrNameLst>
                                      </p:cBhvr>
                                      <p:to>
                                        <p:strVal val="visible"/>
                                      </p:to>
                                    </p:set>
                                    <p:animEffect transition="in" filter="fade">
                                      <p:cBhvr>
                                        <p:cTn id="87" dur="500"/>
                                        <p:tgtEl>
                                          <p:spTgt spid="18">
                                            <p:bg/>
                                          </p:spTgt>
                                        </p:tgtEl>
                                      </p:cBhvr>
                                    </p:animEffect>
                                  </p:childTnLst>
                                </p:cTn>
                              </p:par>
                              <p:par>
                                <p:cTn id="88" presetID="10" presetClass="entr" presetSubtype="0" fill="hold" grpId="0" nodeType="withEffect">
                                  <p:stCondLst>
                                    <p:cond delay="0"/>
                                  </p:stCondLst>
                                  <p:childTnLst>
                                    <p:set>
                                      <p:cBhvr>
                                        <p:cTn id="89" dur="1" fill="hold">
                                          <p:stCondLst>
                                            <p:cond delay="0"/>
                                          </p:stCondLst>
                                        </p:cTn>
                                        <p:tgtEl>
                                          <p:spTgt spid="18">
                                            <p:txEl>
                                              <p:pRg st="0" end="0"/>
                                            </p:txEl>
                                          </p:spTgt>
                                        </p:tgtEl>
                                        <p:attrNameLst>
                                          <p:attrName>style.visibility</p:attrName>
                                        </p:attrNameLst>
                                      </p:cBhvr>
                                      <p:to>
                                        <p:strVal val="visible"/>
                                      </p:to>
                                    </p:set>
                                    <p:animEffect transition="in" filter="fade">
                                      <p:cBhvr>
                                        <p:cTn id="90" dur="500"/>
                                        <p:tgtEl>
                                          <p:spTgt spid="18">
                                            <p:txEl>
                                              <p:pRg st="0" end="0"/>
                                            </p:txEl>
                                          </p:spTgt>
                                        </p:tgtEl>
                                      </p:cBhvr>
                                    </p:animEffect>
                                  </p:childTnLst>
                                </p:cTn>
                              </p:par>
                            </p:childTnLst>
                          </p:cTn>
                        </p:par>
                      </p:childTnLst>
                    </p:cTn>
                  </p:par>
                  <p:par>
                    <p:cTn id="91" fill="hold">
                      <p:stCondLst>
                        <p:cond delay="indefinite"/>
                      </p:stCondLst>
                      <p:childTnLst>
                        <p:par>
                          <p:cTn id="92" fill="hold">
                            <p:stCondLst>
                              <p:cond delay="0"/>
                            </p:stCondLst>
                            <p:childTnLst>
                              <p:par>
                                <p:cTn id="93" presetID="10" presetClass="entr" presetSubtype="0" fill="hold" grpId="0" nodeType="clickEffect">
                                  <p:stCondLst>
                                    <p:cond delay="0"/>
                                  </p:stCondLst>
                                  <p:childTnLst>
                                    <p:set>
                                      <p:cBhvr>
                                        <p:cTn id="94" dur="1" fill="hold">
                                          <p:stCondLst>
                                            <p:cond delay="0"/>
                                          </p:stCondLst>
                                        </p:cTn>
                                        <p:tgtEl>
                                          <p:spTgt spid="19">
                                            <p:bg/>
                                          </p:spTgt>
                                        </p:tgtEl>
                                        <p:attrNameLst>
                                          <p:attrName>style.visibility</p:attrName>
                                        </p:attrNameLst>
                                      </p:cBhvr>
                                      <p:to>
                                        <p:strVal val="visible"/>
                                      </p:to>
                                    </p:set>
                                    <p:animEffect transition="in" filter="fade">
                                      <p:cBhvr>
                                        <p:cTn id="95" dur="500"/>
                                        <p:tgtEl>
                                          <p:spTgt spid="19">
                                            <p:bg/>
                                          </p:spTgt>
                                        </p:tgtEl>
                                      </p:cBhvr>
                                    </p:animEffect>
                                  </p:childTnLst>
                                </p:cTn>
                              </p:par>
                              <p:par>
                                <p:cTn id="96" presetID="10" presetClass="entr" presetSubtype="0" fill="hold" grpId="0" nodeType="withEffect">
                                  <p:stCondLst>
                                    <p:cond delay="0"/>
                                  </p:stCondLst>
                                  <p:childTnLst>
                                    <p:set>
                                      <p:cBhvr>
                                        <p:cTn id="97" dur="1" fill="hold">
                                          <p:stCondLst>
                                            <p:cond delay="0"/>
                                          </p:stCondLst>
                                        </p:cTn>
                                        <p:tgtEl>
                                          <p:spTgt spid="19">
                                            <p:txEl>
                                              <p:pRg st="0" end="0"/>
                                            </p:txEl>
                                          </p:spTgt>
                                        </p:tgtEl>
                                        <p:attrNameLst>
                                          <p:attrName>style.visibility</p:attrName>
                                        </p:attrNameLst>
                                      </p:cBhvr>
                                      <p:to>
                                        <p:strVal val="visible"/>
                                      </p:to>
                                    </p:set>
                                    <p:animEffect transition="in" filter="fade">
                                      <p:cBhvr>
                                        <p:cTn id="98" dur="500"/>
                                        <p:tgtEl>
                                          <p:spTgt spid="1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P spid="12" grpId="0" animBg="1" build="p"/>
      <p:bldP spid="13" grpId="0" animBg="1" build="p"/>
      <p:bldP spid="15" grpId="0" animBg="1" build="p"/>
      <p:bldP spid="16" grpId="0" animBg="1" build="p"/>
      <p:bldP spid="18" grpId="0" animBg="1" build="p"/>
      <p:bldP spid="19" grpId="0" animBg="1"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7_BD.87_1#ede564abe?vja=1&amp;pid=552cf19a6&amp;color=0,0,0&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endParaRPr lang="en-US" altLang="zh-CN" sz="2000" dirty="0"/>
          </a:p>
        </p:txBody>
      </p:sp>
      <p:sp>
        <p:nvSpPr>
          <p:cNvPr id="3" name="QB_7_AN.88_1#ede564abe.blank?vja=1&amp;pid=552cf19a6&amp;color=0,0,0&amp;vpa=49&amp;vtp=1"/>
          <p:cNvSpPr/>
          <p:nvPr/>
        </p:nvSpPr>
        <p:spPr>
          <a:xfrm>
            <a:off x="1024001" y="858013"/>
            <a:ext cx="1001713" cy="347853"/>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been</a:t>
            </a:r>
            <a:endParaRPr lang="en-US" altLang="zh-CN" sz="2000" dirty="0"/>
          </a:p>
        </p:txBody>
      </p:sp>
      <p:sp>
        <p:nvSpPr>
          <p:cNvPr id="4" name="QB_7_AS.89_1#ede564abe?vja=1&amp;pid=552cf19a6&amp;color=0,0,0&amp;vtp=1"/>
          <p:cNvSpPr/>
          <p:nvPr/>
        </p:nvSpPr>
        <p:spPr>
          <a:xfrm>
            <a:off x="722376" y="1315847"/>
            <a:ext cx="10753344" cy="770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根据时间状语从句Ever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since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Emma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little并结合语境可知，此处表示过去发生的动作持续到现在，应用现在完成时；主句主语she为第三人称单数，助动词用has。</a:t>
            </a:r>
            <a:endParaRPr lang="en-US" altLang="zh-CN" sz="2200" dirty="0"/>
          </a:p>
        </p:txBody>
      </p:sp>
      <p:sp>
        <p:nvSpPr>
          <p:cNvPr id="5" name="QB_7_BD.90_1#ad0e35f93?vja=1&amp;pid=552cf19a6&amp;color=0,0,0&amp;vtp=1"/>
          <p:cNvSpPr/>
          <p:nvPr/>
        </p:nvSpPr>
        <p:spPr>
          <a:xfrm>
            <a:off x="722376" y="2123059"/>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endParaRPr lang="en-US" altLang="zh-CN" sz="2000" dirty="0"/>
          </a:p>
        </p:txBody>
      </p:sp>
      <p:sp>
        <p:nvSpPr>
          <p:cNvPr id="6" name="QB_7_AN.91_1#ad0e35f93.blank?vja=1&amp;pid=552cf19a6&amp;color=0,0,0&amp;vpa=50&amp;vtp=1"/>
          <p:cNvSpPr/>
          <p:nvPr/>
        </p:nvSpPr>
        <p:spPr>
          <a:xfrm>
            <a:off x="1024001" y="2084959"/>
            <a:ext cx="1127125"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influenced</a:t>
            </a:r>
            <a:endParaRPr lang="en-US" altLang="zh-CN" sz="2000" dirty="0"/>
          </a:p>
        </p:txBody>
      </p:sp>
      <p:sp>
        <p:nvSpPr>
          <p:cNvPr id="7" name="QB_7_AS.92_1#ad0e35f93?vja=1&amp;pid=552cf19a6&amp;color=0,0,0&amp;vtp=1"/>
          <p:cNvSpPr/>
          <p:nvPr/>
        </p:nvSpPr>
        <p:spPr>
          <a:xfrm>
            <a:off x="722376" y="2506282"/>
            <a:ext cx="10998200" cy="37763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设空处为非谓语动词作状语，influence与主语she之间为逻辑上的被动关系。故填过去分词。</a:t>
            </a:r>
            <a:endParaRPr lang="en-US" altLang="zh-CN" sz="2200" dirty="0"/>
          </a:p>
        </p:txBody>
      </p:sp>
      <p:sp>
        <p:nvSpPr>
          <p:cNvPr id="8" name="QB_7_BD.93_1#3279518d7?vja=1&amp;pid=552cf19a6&amp;color=0,0,0&amp;vtp=1"/>
          <p:cNvSpPr/>
          <p:nvPr/>
        </p:nvSpPr>
        <p:spPr>
          <a:xfrm>
            <a:off x="722376" y="2895600"/>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endParaRPr lang="en-US" altLang="zh-CN" sz="2000" dirty="0"/>
          </a:p>
        </p:txBody>
      </p:sp>
      <p:sp>
        <p:nvSpPr>
          <p:cNvPr id="9" name="QB_7_AN.94_1#3279518d7.blank?vja=1&amp;pid=552cf19a6&amp;color=0,0,0&amp;vpa=51&amp;vtp=1"/>
          <p:cNvSpPr/>
          <p:nvPr/>
        </p:nvSpPr>
        <p:spPr>
          <a:xfrm>
            <a:off x="1049401" y="2857500"/>
            <a:ext cx="95726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indicates</a:t>
            </a:r>
            <a:endParaRPr lang="en-US" altLang="zh-CN" sz="2000" dirty="0"/>
          </a:p>
        </p:txBody>
      </p:sp>
      <p:sp>
        <p:nvSpPr>
          <p:cNvPr id="10" name="QB_7_AS.95_1#3279518d7?vja=1&amp;pid=552cf19a6&amp;color=0,0,0&amp;vtp=1"/>
          <p:cNvSpPr/>
          <p:nvPr/>
        </p:nvSpPr>
        <p:spPr>
          <a:xfrm>
            <a:off x="722376" y="3322447"/>
            <a:ext cx="10753344" cy="766953"/>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thinks后跟一个宾语从句，设空处在从句中作谓语，根据空前的thinks可知，此处应用一般现在时；从句主语为obsessive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online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photo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editing，从句谓语动词应用第三人称单数形式。</a:t>
            </a:r>
            <a:endParaRPr lang="en-US" altLang="zh-CN" sz="2200" dirty="0"/>
          </a:p>
        </p:txBody>
      </p:sp>
      <p:sp>
        <p:nvSpPr>
          <p:cNvPr id="11" name="QB_7_BD.96_1#86db06ee2?vja=1&amp;pid=552cf19a6&amp;color=0,0,0&amp;vtp=1"/>
          <p:cNvSpPr/>
          <p:nvPr/>
        </p:nvSpPr>
        <p:spPr>
          <a:xfrm>
            <a:off x="722376" y="4116959"/>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endParaRPr lang="en-US" altLang="zh-CN" sz="2000" dirty="0"/>
          </a:p>
        </p:txBody>
      </p:sp>
      <p:sp>
        <p:nvSpPr>
          <p:cNvPr id="12" name="QB_7_AN.97_1#86db06ee2.blank?vja=1&amp;pid=552cf19a6&amp;color=0,0,0&amp;vpa=52&amp;vtp=1"/>
          <p:cNvSpPr/>
          <p:nvPr/>
        </p:nvSpPr>
        <p:spPr>
          <a:xfrm>
            <a:off x="1176401" y="4078859"/>
            <a:ext cx="43656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that</a:t>
            </a:r>
            <a:endParaRPr lang="en-US" altLang="zh-CN" sz="2000" dirty="0"/>
          </a:p>
        </p:txBody>
      </p:sp>
      <p:sp>
        <p:nvSpPr>
          <p:cNvPr id="13" name="QB_7_AS.98_1#86db06ee2?vja=1&amp;pid=552cf19a6&amp;color=0,0,0&amp;vtp=1"/>
          <p:cNvSpPr/>
          <p:nvPr/>
        </p:nvSpPr>
        <p:spPr>
          <a:xfrm>
            <a:off x="722376" y="4541647"/>
            <a:ext cx="10753344" cy="766953"/>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此处为固定句式“it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fact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”，其中it作形式主语，that引导的从句作真正主语，该句型意为“事实是</a:t>
            </a:r>
            <a:r>
              <a:rPr lang="en-US" altLang="zh-CN" sz="2000" b="0" i="0" dirty="0">
                <a:solidFill>
                  <a:srgbClr val="385723"/>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”，故此处用that引导该从句。</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12">
                                            <p:bg/>
                                          </p:spTgt>
                                        </p:tgtEl>
                                        <p:attrNameLst>
                                          <p:attrName>style.visibility</p:attrName>
                                        </p:attrNameLst>
                                      </p:cBhvr>
                                      <p:to>
                                        <p:strVal val="visible"/>
                                      </p:to>
                                    </p:set>
                                    <p:animEffect transition="in" filter="fade">
                                      <p:cBhvr>
                                        <p:cTn id="55" dur="500"/>
                                        <p:tgtEl>
                                          <p:spTgt spid="12">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2">
                                            <p:txEl>
                                              <p:pRg st="0" end="0"/>
                                            </p:txEl>
                                          </p:spTgt>
                                        </p:tgtEl>
                                        <p:attrNameLst>
                                          <p:attrName>style.visibility</p:attrName>
                                        </p:attrNameLst>
                                      </p:cBhvr>
                                      <p:to>
                                        <p:strVal val="visible"/>
                                      </p:to>
                                    </p:set>
                                    <p:animEffect transition="in" filter="fade">
                                      <p:cBhvr>
                                        <p:cTn id="58" dur="500"/>
                                        <p:tgtEl>
                                          <p:spTgt spid="12">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3">
                                            <p:bg/>
                                          </p:spTgt>
                                        </p:tgtEl>
                                        <p:attrNameLst>
                                          <p:attrName>style.visibility</p:attrName>
                                        </p:attrNameLst>
                                      </p:cBhvr>
                                      <p:to>
                                        <p:strVal val="visible"/>
                                      </p:to>
                                    </p:set>
                                    <p:animEffect transition="in" filter="fade">
                                      <p:cBhvr>
                                        <p:cTn id="63" dur="500"/>
                                        <p:tgtEl>
                                          <p:spTgt spid="13">
                                            <p:bg/>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3">
                                            <p:txEl>
                                              <p:pRg st="0" end="0"/>
                                            </p:txEl>
                                          </p:spTgt>
                                        </p:tgtEl>
                                        <p:attrNameLst>
                                          <p:attrName>style.visibility</p:attrName>
                                        </p:attrNameLst>
                                      </p:cBhvr>
                                      <p:to>
                                        <p:strVal val="visible"/>
                                      </p:to>
                                    </p:set>
                                    <p:animEffect transition="in" filter="fade">
                                      <p:cBhvr>
                                        <p:cTn id="66" dur="500"/>
                                        <p:tgtEl>
                                          <p:spTgt spid="1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P spid="12" grpId="0" animBg="1" build="p"/>
      <p:bldP spid="13" grpId="0" animBg="1"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99_1#0a033c2ac?vja=1&amp;pid=22525577f&amp;color=0,0,0&amp;vtp=1&amp;bt=1"/>
          <p:cNvSpPr/>
          <p:nvPr/>
        </p:nvSpPr>
        <p:spPr>
          <a:xfrm>
            <a:off x="722376" y="900000"/>
            <a:ext cx="10753344" cy="4533202"/>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[山西大同2025高二月考]</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阅读下面短文，在空白处填入1</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个适当的单词或括号内单词的正确形式。</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kinds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books</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（include）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books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fairy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tales.Most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books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described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handsome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heroes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beautiful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heroines.So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believe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beautiful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eager</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（become）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great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person.Whenever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girl</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beautiful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stress）.</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grew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began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realise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external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beauty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important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person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great.I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remember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friend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beautiful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classmate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wanted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her.She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proud</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believed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everything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wanted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virtue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beauty,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became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arrogant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（傲慢的）.As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result,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friends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after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another.From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learnt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lesson: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Inner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beauty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important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external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beauty.Later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changed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attitude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friends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again.</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#1.2</a:t>
            </a:r>
            <a:endParaRPr lang="en-US" altLang="zh-CN" sz="2000" dirty="0"/>
          </a:p>
        </p:txBody>
      </p:sp>
      <p:sp>
        <p:nvSpPr>
          <p:cNvPr id="3" name="QM_6_AN.100_1#0a033c2ac.blank?vja=1&amp;pid=22525577f&amp;color=0,0,0&amp;vpa=53&amp;vtp=1"/>
          <p:cNvSpPr/>
          <p:nvPr/>
        </p:nvSpPr>
        <p:spPr>
          <a:xfrm>
            <a:off x="7240588" y="1611200"/>
            <a:ext cx="10144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including</a:t>
            </a:r>
            <a:endParaRPr lang="en-US" altLang="zh-CN" sz="2000" dirty="0"/>
          </a:p>
        </p:txBody>
      </p:sp>
      <p:sp>
        <p:nvSpPr>
          <p:cNvPr id="4" name="QM_6_AN.101_1#0a033c2ac.blank?vja=1&amp;pid=22525577f&amp;color=0,0,0&amp;vpa=54&amp;vtp=1"/>
          <p:cNvSpPr/>
          <p:nvPr/>
        </p:nvSpPr>
        <p:spPr>
          <a:xfrm>
            <a:off x="4948936" y="2385900"/>
            <a:ext cx="1169988" cy="347853"/>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become</a:t>
            </a:r>
            <a:endParaRPr lang="en-US" altLang="zh-CN" sz="2000" dirty="0"/>
          </a:p>
        </p:txBody>
      </p:sp>
      <p:sp>
        <p:nvSpPr>
          <p:cNvPr id="5" name="QM_6_AN.102_1#0a033c2ac.blank?vja=1&amp;pid=22525577f&amp;color=0,0,0&amp;vpa=55&amp;vtp=1"/>
          <p:cNvSpPr/>
          <p:nvPr/>
        </p:nvSpPr>
        <p:spPr>
          <a:xfrm>
            <a:off x="1463739" y="2766900"/>
            <a:ext cx="94456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who/that</a:t>
            </a:r>
            <a:endParaRPr lang="en-US" altLang="zh-CN" sz="2000" dirty="0"/>
          </a:p>
        </p:txBody>
      </p:sp>
      <p:sp>
        <p:nvSpPr>
          <p:cNvPr id="6" name="QM_6_AN.103_1#0a033c2ac.blank?vja=1&amp;pid=22525577f&amp;color=0,0,0&amp;vpa=56&amp;vtp=1"/>
          <p:cNvSpPr/>
          <p:nvPr/>
        </p:nvSpPr>
        <p:spPr>
          <a:xfrm>
            <a:off x="6905689" y="2766900"/>
            <a:ext cx="858838"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stressed</a:t>
            </a:r>
            <a:endParaRPr lang="en-US" altLang="zh-CN" sz="2000" dirty="0"/>
          </a:p>
        </p:txBody>
      </p:sp>
      <p:sp>
        <p:nvSpPr>
          <p:cNvPr id="7" name="QM_6_AN.104_1#0a033c2ac.blank?vja=1&amp;pid=22525577f&amp;color=0,0,0&amp;vpa=57&amp;vtp=1"/>
          <p:cNvSpPr/>
          <p:nvPr/>
        </p:nvSpPr>
        <p:spPr>
          <a:xfrm>
            <a:off x="4552061" y="3528900"/>
            <a:ext cx="56356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mine</a:t>
            </a:r>
            <a:endParaRPr lang="en-US" altLang="zh-CN" sz="2000" dirty="0"/>
          </a:p>
        </p:txBody>
      </p:sp>
      <p:sp>
        <p:nvSpPr>
          <p:cNvPr id="8" name="QM_6_AN.105_1#0a033c2ac.blank?vja=1&amp;pid=22525577f&amp;color=0,0,0&amp;vpa=58&amp;vtp=1"/>
          <p:cNvSpPr/>
          <p:nvPr/>
        </p:nvSpPr>
        <p:spPr>
          <a:xfrm>
            <a:off x="5644198" y="3909900"/>
            <a:ext cx="268288"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of</a:t>
            </a:r>
            <a:endParaRPr lang="en-US" altLang="zh-CN" sz="2000" dirty="0"/>
          </a:p>
        </p:txBody>
      </p:sp>
      <p:sp>
        <p:nvSpPr>
          <p:cNvPr id="9" name="QM_6_AN.106_1#0a033c2ac.blank?vja=1&amp;pid=22525577f&amp;color=0,0,0&amp;vpa=59&amp;vtp=1"/>
          <p:cNvSpPr/>
          <p:nvPr/>
        </p:nvSpPr>
        <p:spPr>
          <a:xfrm>
            <a:off x="7610856" y="4671900"/>
            <a:ext cx="16986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6">
                                            <p:bg/>
                                          </p:spTgt>
                                        </p:tgtEl>
                                        <p:attrNameLst>
                                          <p:attrName>style.visibility</p:attrName>
                                        </p:attrNameLst>
                                      </p:cBhvr>
                                      <p:to>
                                        <p:strVal val="visible"/>
                                      </p:to>
                                    </p:set>
                                    <p:animEffect transition="in" filter="fade">
                                      <p:cBhvr>
                                        <p:cTn id="31" dur="500"/>
                                        <p:tgtEl>
                                          <p:spTgt spid="6">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6">
                                            <p:txEl>
                                              <p:pRg st="0" end="0"/>
                                            </p:txEl>
                                          </p:spTgt>
                                        </p:tgtEl>
                                        <p:attrNameLst>
                                          <p:attrName>style.visibility</p:attrName>
                                        </p:attrNameLst>
                                      </p:cBhvr>
                                      <p:to>
                                        <p:strVal val="visible"/>
                                      </p:to>
                                    </p:set>
                                    <p:animEffect transition="in" filter="fade">
                                      <p:cBhvr>
                                        <p:cTn id="34" dur="500"/>
                                        <p:tgtEl>
                                          <p:spTgt spid="6">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7">
                                            <p:bg/>
                                          </p:spTgt>
                                        </p:tgtEl>
                                        <p:attrNameLst>
                                          <p:attrName>style.visibility</p:attrName>
                                        </p:attrNameLst>
                                      </p:cBhvr>
                                      <p:to>
                                        <p:strVal val="visible"/>
                                      </p:to>
                                    </p:set>
                                    <p:animEffect transition="in" filter="fade">
                                      <p:cBhvr>
                                        <p:cTn id="39" dur="500"/>
                                        <p:tgtEl>
                                          <p:spTgt spid="7">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7">
                                            <p:txEl>
                                              <p:pRg st="0" end="0"/>
                                            </p:txEl>
                                          </p:spTgt>
                                        </p:tgtEl>
                                        <p:attrNameLst>
                                          <p:attrName>style.visibility</p:attrName>
                                        </p:attrNameLst>
                                      </p:cBhvr>
                                      <p:to>
                                        <p:strVal val="visible"/>
                                      </p:to>
                                    </p:set>
                                    <p:animEffect transition="in" filter="fade">
                                      <p:cBhvr>
                                        <p:cTn id="42" dur="500"/>
                                        <p:tgtEl>
                                          <p:spTgt spid="7">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8">
                                            <p:bg/>
                                          </p:spTgt>
                                        </p:tgtEl>
                                        <p:attrNameLst>
                                          <p:attrName>style.visibility</p:attrName>
                                        </p:attrNameLst>
                                      </p:cBhvr>
                                      <p:to>
                                        <p:strVal val="visible"/>
                                      </p:to>
                                    </p:set>
                                    <p:animEffect transition="in" filter="fade">
                                      <p:cBhvr>
                                        <p:cTn id="47" dur="500"/>
                                        <p:tgtEl>
                                          <p:spTgt spid="8">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8">
                                            <p:txEl>
                                              <p:pRg st="0" end="0"/>
                                            </p:txEl>
                                          </p:spTgt>
                                        </p:tgtEl>
                                        <p:attrNameLst>
                                          <p:attrName>style.visibility</p:attrName>
                                        </p:attrNameLst>
                                      </p:cBhvr>
                                      <p:to>
                                        <p:strVal val="visible"/>
                                      </p:to>
                                    </p:set>
                                    <p:animEffect transition="in" filter="fade">
                                      <p:cBhvr>
                                        <p:cTn id="50" dur="500"/>
                                        <p:tgtEl>
                                          <p:spTgt spid="8">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9">
                                            <p:bg/>
                                          </p:spTgt>
                                        </p:tgtEl>
                                        <p:attrNameLst>
                                          <p:attrName>style.visibility</p:attrName>
                                        </p:attrNameLst>
                                      </p:cBhvr>
                                      <p:to>
                                        <p:strVal val="visible"/>
                                      </p:to>
                                    </p:set>
                                    <p:animEffect transition="in" filter="fade">
                                      <p:cBhvr>
                                        <p:cTn id="55" dur="500"/>
                                        <p:tgtEl>
                                          <p:spTgt spid="9">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9">
                                            <p:txEl>
                                              <p:pRg st="0" end="0"/>
                                            </p:txEl>
                                          </p:spTgt>
                                        </p:tgtEl>
                                        <p:attrNameLst>
                                          <p:attrName>style.visibility</p:attrName>
                                        </p:attrNameLst>
                                      </p:cBhvr>
                                      <p:to>
                                        <p:strVal val="visible"/>
                                      </p:to>
                                    </p:set>
                                    <p:animEffect transition="in" filter="fade">
                                      <p:cBhvr>
                                        <p:cTn id="58" dur="500"/>
                                        <p:tgtEl>
                                          <p:spTgt spid="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6" grpId="0" animBg="1" build="p"/>
      <p:bldP spid="7" grpId="0" animBg="1" build="p"/>
      <p:bldP spid="8" grpId="0" animBg="1" build="p"/>
      <p:bldP spid="9" grpId="0" animBg="1"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107_1#0a033c2ac?vja=1&amp;pid=22525577f&amp;color=0,0,0&amp;mp=1&amp;vtp=1&amp;bt=1"/>
          <p:cNvSpPr/>
          <p:nvPr/>
        </p:nvSpPr>
        <p:spPr>
          <a:xfrm>
            <a:off x="722376" y="896112"/>
            <a:ext cx="10753344" cy="1485202"/>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society,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beauty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many</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（advantage）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friends,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applying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job,</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getting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（promote）.It’s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true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external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beauty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plays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image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present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inner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beauty.</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#1.3</a:t>
            </a:r>
            <a:endParaRPr lang="en-US" altLang="zh-CN" sz="2000" dirty="0"/>
          </a:p>
        </p:txBody>
      </p:sp>
      <p:sp>
        <p:nvSpPr>
          <p:cNvPr id="3" name="QM_6_AN.108_1#0a033c2ac.blank?vja=1&amp;pid=22525577f&amp;color=0,0,0&amp;mp=1&amp;vpa=60&amp;vtp=1"/>
          <p:cNvSpPr/>
          <p:nvPr/>
        </p:nvSpPr>
        <p:spPr>
          <a:xfrm>
            <a:off x="6756273" y="845312"/>
            <a:ext cx="1184275"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advantages</a:t>
            </a:r>
            <a:endParaRPr lang="en-US" altLang="zh-CN" sz="2000" dirty="0"/>
          </a:p>
        </p:txBody>
      </p:sp>
      <p:sp>
        <p:nvSpPr>
          <p:cNvPr id="4" name="QM_6_AN.109_1#0a033c2ac.blank?vja=1&amp;pid=22525577f&amp;color=0,0,0&amp;mp=1&amp;vpa=61&amp;vtp=1"/>
          <p:cNvSpPr/>
          <p:nvPr/>
        </p:nvSpPr>
        <p:spPr>
          <a:xfrm>
            <a:off x="7156323" y="1226312"/>
            <a:ext cx="1112838"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promotion</a:t>
            </a:r>
            <a:endParaRPr lang="en-US" altLang="zh-CN" sz="2000" dirty="0"/>
          </a:p>
        </p:txBody>
      </p:sp>
      <p:sp>
        <p:nvSpPr>
          <p:cNvPr id="5" name="QM_6_AN.110_1#0a033c2ac.blank?vja=1&amp;pid=22525577f&amp;color=0,0,0&amp;mp=1&amp;vpa=62&amp;vtp=1"/>
          <p:cNvSpPr/>
          <p:nvPr/>
        </p:nvSpPr>
        <p:spPr>
          <a:xfrm>
            <a:off x="9326118" y="1620012"/>
            <a:ext cx="55086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what</a:t>
            </a:r>
            <a:endParaRPr lang="en-US" altLang="zh-CN" sz="2000" dirty="0"/>
          </a:p>
        </p:txBody>
      </p:sp>
      <p:sp>
        <p:nvSpPr>
          <p:cNvPr id="6" name="QM_6_EX.111_1#0a033c2ac?vja=1&amp;pid=22525577f&amp;color=0,0,0&amp;vtp=1"/>
          <p:cNvSpPr/>
          <p:nvPr/>
        </p:nvSpPr>
        <p:spPr>
          <a:xfrm>
            <a:off x="722376" y="2426398"/>
            <a:ext cx="10753344" cy="732409"/>
          </a:xfrm>
          <a:prstGeom prst="rect">
            <a:avLst/>
          </a:prstGeom>
          <a:noFill/>
        </p:spPr>
        <p:txBody>
          <a:bodyPr wrap="square" lIns="0" tIns="0" rIns="0" bIns="0" rtlCol="0" anchor="t"/>
          <a:lstStyle/>
          <a:p>
            <a:pPr algn="l">
              <a:lnSpc>
                <a:spcPct val="125000"/>
              </a:lnSpc>
            </a:pP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【语篇导读】</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本文是一篇记叙文，主要讲述了作者通过自身经历和朋友的事例改变了对“美”的认识，并强调了内在美的重要性。</a:t>
            </a:r>
            <a:endParaRPr lang="en-US" altLang="zh-CN" sz="2000" dirty="0"/>
          </a:p>
        </p:txBody>
      </p:sp>
      <p:sp>
        <p:nvSpPr>
          <p:cNvPr id="7" name="QB_7_BD.112_1#af08991f8?vja=1&amp;pid=0a033c2ac&amp;color=0,0,0&amp;vtp=1"/>
          <p:cNvSpPr/>
          <p:nvPr/>
        </p:nvSpPr>
        <p:spPr>
          <a:xfrm>
            <a:off x="722376" y="3189859"/>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endParaRPr lang="en-US" altLang="zh-CN" sz="2000" dirty="0"/>
          </a:p>
        </p:txBody>
      </p:sp>
      <p:sp>
        <p:nvSpPr>
          <p:cNvPr id="8" name="QB_7_AN.113_1#af08991f8.blank?vja=1&amp;pid=0a033c2ac&amp;color=0,0,0&amp;vpa=63&amp;vtp=1"/>
          <p:cNvSpPr/>
          <p:nvPr/>
        </p:nvSpPr>
        <p:spPr>
          <a:xfrm>
            <a:off x="1024001" y="3139059"/>
            <a:ext cx="10144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including</a:t>
            </a:r>
            <a:endParaRPr lang="en-US" altLang="zh-CN" sz="2000" dirty="0"/>
          </a:p>
        </p:txBody>
      </p:sp>
      <p:sp>
        <p:nvSpPr>
          <p:cNvPr id="9" name="QB_7_AS.114_1#af08991f8?vja=1&amp;pid=0a033c2ac&amp;color=0,0,0&amp;vtp=1"/>
          <p:cNvSpPr/>
          <p:nvPr/>
        </p:nvSpPr>
        <p:spPr>
          <a:xfrm>
            <a:off x="722376" y="3614547"/>
            <a:ext cx="10753344" cy="766953"/>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句意为：我小时候读过很多种书，其中包括童话故事书。根据句意可知，此处表示“包括</a:t>
            </a:r>
            <a:r>
              <a:rPr lang="en-US" altLang="zh-CN" sz="2000" b="0" i="0" dirty="0">
                <a:solidFill>
                  <a:srgbClr val="385723"/>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在内”，故填介词including。</a:t>
            </a:r>
            <a:endParaRPr lang="en-US" altLang="zh-CN" sz="2200" dirty="0"/>
          </a:p>
        </p:txBody>
      </p:sp>
      <p:sp>
        <p:nvSpPr>
          <p:cNvPr id="10" name="QB_7_BD.115_1#a889eeda2?vja=1&amp;pid=0a033c2ac&amp;color=0,0,0&amp;vtp=1"/>
          <p:cNvSpPr/>
          <p:nvPr/>
        </p:nvSpPr>
        <p:spPr>
          <a:xfrm>
            <a:off x="722376" y="4421759"/>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endParaRPr lang="en-US" altLang="zh-CN" sz="2000" dirty="0"/>
          </a:p>
        </p:txBody>
      </p:sp>
      <p:sp>
        <p:nvSpPr>
          <p:cNvPr id="11" name="QB_7_AN.116_1#a889eeda2.blank?vja=1&amp;pid=0a033c2ac&amp;color=0,0,0&amp;vpa=64&amp;vtp=1"/>
          <p:cNvSpPr/>
          <p:nvPr/>
        </p:nvSpPr>
        <p:spPr>
          <a:xfrm>
            <a:off x="998601" y="4383659"/>
            <a:ext cx="1169988" cy="347853"/>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become</a:t>
            </a:r>
            <a:endParaRPr lang="en-US" altLang="zh-CN" sz="2000" dirty="0"/>
          </a:p>
        </p:txBody>
      </p:sp>
      <p:sp>
        <p:nvSpPr>
          <p:cNvPr id="12" name="QB_7_AS.117_1#a889eeda2?vja=1&amp;pid=0a033c2ac&amp;color=0,0,0&amp;vtp=1"/>
          <p:cNvSpPr/>
          <p:nvPr/>
        </p:nvSpPr>
        <p:spPr>
          <a:xfrm>
            <a:off x="722376" y="4846447"/>
            <a:ext cx="10753344" cy="766953"/>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句意为：所以我过去常常认为，如果渴望成为一个了不起的人，我就必须（长得）漂亮。be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eager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sth是固定搭配，意为“渴望做某事”。故填to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become。</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6">
                                            <p:bg/>
                                          </p:spTgt>
                                        </p:tgtEl>
                                        <p:attrNameLst>
                                          <p:attrName>style.visibility</p:attrName>
                                        </p:attrNameLst>
                                      </p:cBhvr>
                                      <p:to>
                                        <p:strVal val="visible"/>
                                      </p:to>
                                    </p:set>
                                    <p:animEffect transition="in" filter="fade">
                                      <p:cBhvr>
                                        <p:cTn id="31" dur="500"/>
                                        <p:tgtEl>
                                          <p:spTgt spid="6">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6">
                                            <p:txEl>
                                              <p:pRg st="0" end="0"/>
                                            </p:txEl>
                                          </p:spTgt>
                                        </p:tgtEl>
                                        <p:attrNameLst>
                                          <p:attrName>style.visibility</p:attrName>
                                        </p:attrNameLst>
                                      </p:cBhvr>
                                      <p:to>
                                        <p:strVal val="visible"/>
                                      </p:to>
                                    </p:set>
                                    <p:animEffect transition="in" filter="fade">
                                      <p:cBhvr>
                                        <p:cTn id="34" dur="500"/>
                                        <p:tgtEl>
                                          <p:spTgt spid="6">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8">
                                            <p:bg/>
                                          </p:spTgt>
                                        </p:tgtEl>
                                        <p:attrNameLst>
                                          <p:attrName>style.visibility</p:attrName>
                                        </p:attrNameLst>
                                      </p:cBhvr>
                                      <p:to>
                                        <p:strVal val="visible"/>
                                      </p:to>
                                    </p:set>
                                    <p:animEffect transition="in" filter="fade">
                                      <p:cBhvr>
                                        <p:cTn id="39" dur="500"/>
                                        <p:tgtEl>
                                          <p:spTgt spid="8">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8">
                                            <p:txEl>
                                              <p:pRg st="0" end="0"/>
                                            </p:txEl>
                                          </p:spTgt>
                                        </p:tgtEl>
                                        <p:attrNameLst>
                                          <p:attrName>style.visibility</p:attrName>
                                        </p:attrNameLst>
                                      </p:cBhvr>
                                      <p:to>
                                        <p:strVal val="visible"/>
                                      </p:to>
                                    </p:set>
                                    <p:animEffect transition="in" filter="fade">
                                      <p:cBhvr>
                                        <p:cTn id="42" dur="500"/>
                                        <p:tgtEl>
                                          <p:spTgt spid="8">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9">
                                            <p:bg/>
                                          </p:spTgt>
                                        </p:tgtEl>
                                        <p:attrNameLst>
                                          <p:attrName>style.visibility</p:attrName>
                                        </p:attrNameLst>
                                      </p:cBhvr>
                                      <p:to>
                                        <p:strVal val="visible"/>
                                      </p:to>
                                    </p:set>
                                    <p:animEffect transition="in" filter="fade">
                                      <p:cBhvr>
                                        <p:cTn id="47" dur="500"/>
                                        <p:tgtEl>
                                          <p:spTgt spid="9">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9">
                                            <p:txEl>
                                              <p:pRg st="0" end="0"/>
                                            </p:txEl>
                                          </p:spTgt>
                                        </p:tgtEl>
                                        <p:attrNameLst>
                                          <p:attrName>style.visibility</p:attrName>
                                        </p:attrNameLst>
                                      </p:cBhvr>
                                      <p:to>
                                        <p:strVal val="visible"/>
                                      </p:to>
                                    </p:set>
                                    <p:animEffect transition="in" filter="fade">
                                      <p:cBhvr>
                                        <p:cTn id="50" dur="500"/>
                                        <p:tgtEl>
                                          <p:spTgt spid="9">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11">
                                            <p:bg/>
                                          </p:spTgt>
                                        </p:tgtEl>
                                        <p:attrNameLst>
                                          <p:attrName>style.visibility</p:attrName>
                                        </p:attrNameLst>
                                      </p:cBhvr>
                                      <p:to>
                                        <p:strVal val="visible"/>
                                      </p:to>
                                    </p:set>
                                    <p:animEffect transition="in" filter="fade">
                                      <p:cBhvr>
                                        <p:cTn id="55" dur="500"/>
                                        <p:tgtEl>
                                          <p:spTgt spid="11">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1">
                                            <p:txEl>
                                              <p:pRg st="0" end="0"/>
                                            </p:txEl>
                                          </p:spTgt>
                                        </p:tgtEl>
                                        <p:attrNameLst>
                                          <p:attrName>style.visibility</p:attrName>
                                        </p:attrNameLst>
                                      </p:cBhvr>
                                      <p:to>
                                        <p:strVal val="visible"/>
                                      </p:to>
                                    </p:set>
                                    <p:animEffect transition="in" filter="fade">
                                      <p:cBhvr>
                                        <p:cTn id="58" dur="500"/>
                                        <p:tgtEl>
                                          <p:spTgt spid="11">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2">
                                            <p:bg/>
                                          </p:spTgt>
                                        </p:tgtEl>
                                        <p:attrNameLst>
                                          <p:attrName>style.visibility</p:attrName>
                                        </p:attrNameLst>
                                      </p:cBhvr>
                                      <p:to>
                                        <p:strVal val="visible"/>
                                      </p:to>
                                    </p:set>
                                    <p:animEffect transition="in" filter="fade">
                                      <p:cBhvr>
                                        <p:cTn id="63" dur="500"/>
                                        <p:tgtEl>
                                          <p:spTgt spid="12">
                                            <p:bg/>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2">
                                            <p:txEl>
                                              <p:pRg st="0" end="0"/>
                                            </p:txEl>
                                          </p:spTgt>
                                        </p:tgtEl>
                                        <p:attrNameLst>
                                          <p:attrName>style.visibility</p:attrName>
                                        </p:attrNameLst>
                                      </p:cBhvr>
                                      <p:to>
                                        <p:strVal val="visible"/>
                                      </p:to>
                                    </p:set>
                                    <p:animEffect transition="in" filter="fade">
                                      <p:cBhvr>
                                        <p:cTn id="66" dur="500"/>
                                        <p:tgtEl>
                                          <p:spTgt spid="1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6" grpId="0" animBg="1" build="p"/>
      <p:bldP spid="8" grpId="0" animBg="1" build="p"/>
      <p:bldP spid="9" grpId="0" animBg="1" build="p"/>
      <p:bldP spid="11" grpId="0" animBg="1" build="p"/>
      <p:bldP spid="12" grpId="0" animBg="1"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7_AS.117_2#a889eeda2?vja=1&amp;pid=0a033c2ac&amp;color=0,0,0&amp;mp=1&amp;vtp=1&amp;bt=1"/>
          <p:cNvSpPr/>
          <p:nvPr/>
        </p:nvSpPr>
        <p:spPr>
          <a:xfrm>
            <a:off x="722376" y="900000"/>
            <a:ext cx="10753344" cy="1109853"/>
          </a:xfrm>
          <a:prstGeom prst="rect">
            <a:avLst/>
          </a:prstGeom>
          <a:noFill/>
        </p:spPr>
        <p:txBody>
          <a:bodyPr wrap="square" lIns="0" tIns="0" rIns="0" bIns="0" rtlCol="0" anchor="t"/>
          <a:lstStyle/>
          <a:p>
            <a:pPr algn="l">
              <a:lnSpc>
                <a:spcPct val="125000"/>
              </a:lnSpc>
            </a:pPr>
            <a:r>
              <a:rPr lang="en-US" altLang="zh-CN" sz="20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写作语料库</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表示“渴望做某事”的常用搭配</a:t>
            </a:r>
            <a:endParaRPr lang="en-US" altLang="zh-CN" sz="2000" dirty="0"/>
          </a:p>
          <a:p>
            <a:pPr algn="just">
              <a:lnSpc>
                <a:spcPct val="125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eager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sth、be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keen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sth、be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dying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sth、desire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sth、long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sth、have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desire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sth等。</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7_BD.118_1#7c19a922c?vja=1&amp;pid=0a033c2ac&amp;color=0,0,0&amp;mp=1&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endParaRPr lang="en-US" altLang="zh-CN" sz="2000" dirty="0"/>
          </a:p>
        </p:txBody>
      </p:sp>
      <p:sp>
        <p:nvSpPr>
          <p:cNvPr id="3" name="QB_7_AN.119_1#7c19a922c.blank?vja=1&amp;pid=0a033c2ac&amp;color=0,0,0&amp;mp=1&amp;vpa=65&amp;vtp=1"/>
          <p:cNvSpPr/>
          <p:nvPr/>
        </p:nvSpPr>
        <p:spPr>
          <a:xfrm>
            <a:off x="1049401" y="858013"/>
            <a:ext cx="94456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who/that</a:t>
            </a:r>
            <a:endParaRPr lang="en-US" altLang="zh-CN" sz="2000" dirty="0"/>
          </a:p>
        </p:txBody>
      </p:sp>
      <p:sp>
        <p:nvSpPr>
          <p:cNvPr id="4" name="QB_7_AS.120_1#7c19a922c?vja=1&amp;pid=0a033c2ac&amp;color=0,0,0&amp;vtp=1"/>
          <p:cNvSpPr/>
          <p:nvPr/>
        </p:nvSpPr>
        <p:spPr>
          <a:xfrm>
            <a:off x="722376" y="1315847"/>
            <a:ext cx="10753344" cy="1151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句意为：每当我看到一个比我更漂亮的女孩，我就会感到焦虑不安。设空处引导限制性定语从句，先行词是a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girl，指人，关系词在从句中作主语，应用who或that引导该从句。故填who/that。</a:t>
            </a:r>
            <a:endParaRPr lang="en-US" altLang="zh-CN" sz="2200" dirty="0"/>
          </a:p>
        </p:txBody>
      </p:sp>
      <p:sp>
        <p:nvSpPr>
          <p:cNvPr id="5" name="QB_7_BD.121_1#b6d2f56dc?vja=1&amp;pid=0a033c2ac&amp;color=0,0,0&amp;vtp=1"/>
          <p:cNvSpPr/>
          <p:nvPr/>
        </p:nvSpPr>
        <p:spPr>
          <a:xfrm>
            <a:off x="722376" y="2504059"/>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endParaRPr lang="en-US" altLang="zh-CN" sz="2000" dirty="0"/>
          </a:p>
        </p:txBody>
      </p:sp>
      <p:sp>
        <p:nvSpPr>
          <p:cNvPr id="6" name="QB_7_AN.122_1#b6d2f56dc.blank?vja=1&amp;pid=0a033c2ac&amp;color=0,0,0&amp;vpa=66&amp;vtp=1"/>
          <p:cNvSpPr/>
          <p:nvPr/>
        </p:nvSpPr>
        <p:spPr>
          <a:xfrm>
            <a:off x="1036701" y="2465959"/>
            <a:ext cx="858838"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stressed</a:t>
            </a:r>
            <a:endParaRPr lang="en-US" altLang="zh-CN" sz="2000" dirty="0"/>
          </a:p>
        </p:txBody>
      </p:sp>
      <p:sp>
        <p:nvSpPr>
          <p:cNvPr id="7" name="QB_7_AS.123_1#b6d2f56dc?vja=1&amp;pid=0a033c2ac&amp;color=0,0,0&amp;vtp=1"/>
          <p:cNvSpPr/>
          <p:nvPr/>
        </p:nvSpPr>
        <p:spPr>
          <a:xfrm>
            <a:off x="722376" y="2928747"/>
            <a:ext cx="10753344" cy="770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句意见上一题解析。设空处在主句中作表语，此处形容人，应用形容词stressed，意为“焦虑不安的”。</a:t>
            </a:r>
            <a:endParaRPr lang="en-US" altLang="zh-CN" sz="2200" dirty="0"/>
          </a:p>
        </p:txBody>
      </p:sp>
      <p:sp>
        <p:nvSpPr>
          <p:cNvPr id="8" name="QB_7_BD.124_1#1cd237a5b?vja=1&amp;pid=0a033c2ac&amp;color=0,0,0&amp;vtp=1"/>
          <p:cNvSpPr/>
          <p:nvPr/>
        </p:nvSpPr>
        <p:spPr>
          <a:xfrm>
            <a:off x="722376" y="3735959"/>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endParaRPr lang="en-US" altLang="zh-CN" sz="2000" dirty="0"/>
          </a:p>
        </p:txBody>
      </p:sp>
      <p:sp>
        <p:nvSpPr>
          <p:cNvPr id="9" name="QB_7_AN.125_1#1cd237a5b.blank?vja=1&amp;pid=0a033c2ac&amp;color=0,0,0&amp;vpa=67&amp;vtp=1"/>
          <p:cNvSpPr/>
          <p:nvPr/>
        </p:nvSpPr>
        <p:spPr>
          <a:xfrm>
            <a:off x="1049401" y="3697859"/>
            <a:ext cx="56356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mine</a:t>
            </a:r>
            <a:endParaRPr lang="en-US" altLang="zh-CN" sz="2000" dirty="0"/>
          </a:p>
        </p:txBody>
      </p:sp>
      <p:sp>
        <p:nvSpPr>
          <p:cNvPr id="10" name="QB_7_AS.126_1#1cd237a5b?vja=1&amp;pid=0a033c2ac&amp;color=0,0,0&amp;vtp=1"/>
          <p:cNvSpPr/>
          <p:nvPr/>
        </p:nvSpPr>
        <p:spPr>
          <a:xfrm>
            <a:off x="722376" y="4160647"/>
            <a:ext cx="10753344" cy="766953"/>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句意为：我记得我的一个朋友，她非常漂亮，以至于每个同学都想和她聊天。由句意可知，此处表示“我的一个朋友”，应用双重所有格结构“a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friend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of+名词性物主代词”。故填mine。</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7_BD.127_1#5ef82f1fe?vja=1&amp;pid=0a033c2ac&amp;color=0,0,0&amp;mp=1&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2000" dirty="0"/>
          </a:p>
        </p:txBody>
      </p:sp>
      <p:sp>
        <p:nvSpPr>
          <p:cNvPr id="3" name="QB_7_AN.128_1#5ef82f1fe.blank?vja=1&amp;pid=0a033c2ac&amp;color=0,0,0&amp;mp=1&amp;vpa=68&amp;vtp=1"/>
          <p:cNvSpPr/>
          <p:nvPr/>
        </p:nvSpPr>
        <p:spPr>
          <a:xfrm>
            <a:off x="1011301" y="858013"/>
            <a:ext cx="268288"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of</a:t>
            </a:r>
            <a:endParaRPr lang="en-US" altLang="zh-CN" sz="2000" dirty="0"/>
          </a:p>
        </p:txBody>
      </p:sp>
      <p:sp>
        <p:nvSpPr>
          <p:cNvPr id="4" name="QB_7_AS.129_1#5ef82f1fe?vja=1&amp;pid=0a033c2ac&amp;color=0,0,0&amp;vtp=1"/>
          <p:cNvSpPr/>
          <p:nvPr/>
        </p:nvSpPr>
        <p:spPr>
          <a:xfrm>
            <a:off x="722376" y="1315847"/>
            <a:ext cx="10753344" cy="766953"/>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句意为：她为此感到骄傲，认为凭借自己的美貌可以做任何想做的事，因此她变得越来越傲慢。be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proud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是固定短语，意为“为</a:t>
            </a:r>
            <a:r>
              <a:rPr lang="en-US" altLang="zh-CN" sz="2000" b="0" i="0" dirty="0">
                <a:solidFill>
                  <a:srgbClr val="385723"/>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感到自豪/骄傲”。故填of。</a:t>
            </a:r>
            <a:endParaRPr lang="en-US" altLang="zh-CN" sz="2200" dirty="0"/>
          </a:p>
        </p:txBody>
      </p:sp>
      <p:sp>
        <p:nvSpPr>
          <p:cNvPr id="5" name="QB_7_BD.130_1#bccf74af2?vja=1&amp;pid=0a033c2ac&amp;color=0,0,0&amp;vtp=1"/>
          <p:cNvSpPr/>
          <p:nvPr/>
        </p:nvSpPr>
        <p:spPr>
          <a:xfrm>
            <a:off x="722376" y="2110359"/>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2000" dirty="0"/>
          </a:p>
        </p:txBody>
      </p:sp>
      <p:sp>
        <p:nvSpPr>
          <p:cNvPr id="6" name="QB_7_AN.131_1#bccf74af2.blank?vja=1&amp;pid=0a033c2ac&amp;color=0,0,0&amp;vpa=69&amp;vtp=1"/>
          <p:cNvSpPr/>
          <p:nvPr/>
        </p:nvSpPr>
        <p:spPr>
          <a:xfrm>
            <a:off x="1062101" y="2072259"/>
            <a:ext cx="16986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7" name="QB_7_AS.132_1#bccf74af2?vja=1&amp;pid=0a033c2ac&amp;color=0,0,0&amp;vtp=1"/>
          <p:cNvSpPr/>
          <p:nvPr/>
        </p:nvSpPr>
        <p:spPr>
          <a:xfrm>
            <a:off x="722376" y="2535047"/>
            <a:ext cx="10753344" cy="770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句意为：从这件事中她学到了一个教训：内在美比外在美更重要。lesson为可数名词，此处泛指“一个教训”，应用不定冠词修饰；lesson的发音以辅音音素开头，故填a。</a:t>
            </a:r>
            <a:endParaRPr lang="en-US" altLang="zh-CN" sz="2200" dirty="0"/>
          </a:p>
        </p:txBody>
      </p:sp>
      <p:sp>
        <p:nvSpPr>
          <p:cNvPr id="8" name="QB_7_BD.133_1#fce9445b9?vja=1&amp;pid=0a033c2ac&amp;color=0,0,0&amp;vtp=1"/>
          <p:cNvSpPr/>
          <p:nvPr/>
        </p:nvSpPr>
        <p:spPr>
          <a:xfrm>
            <a:off x="722376" y="3342259"/>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a:t>
            </a:r>
            <a:endParaRPr lang="en-US" altLang="zh-CN" sz="2000" dirty="0"/>
          </a:p>
        </p:txBody>
      </p:sp>
      <p:sp>
        <p:nvSpPr>
          <p:cNvPr id="9" name="QB_7_AN.134_1#fce9445b9.blank?vja=1&amp;pid=0a033c2ac&amp;color=0,0,0&amp;vpa=70&amp;vtp=1"/>
          <p:cNvSpPr/>
          <p:nvPr/>
        </p:nvSpPr>
        <p:spPr>
          <a:xfrm>
            <a:off x="1062101" y="3291459"/>
            <a:ext cx="1184275"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advantages</a:t>
            </a:r>
            <a:endParaRPr lang="en-US" altLang="zh-CN" sz="2000" dirty="0"/>
          </a:p>
        </p:txBody>
      </p:sp>
      <p:sp>
        <p:nvSpPr>
          <p:cNvPr id="10" name="QB_7_AS.135_1#fce9445b9?vja=1&amp;pid=0a033c2ac&amp;color=0,0,0&amp;vtp=1"/>
          <p:cNvSpPr/>
          <p:nvPr/>
        </p:nvSpPr>
        <p:spPr>
          <a:xfrm>
            <a:off x="722376" y="3766947"/>
            <a:ext cx="10753344" cy="1151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句意为：在我们的社会中，美貌可能会在人们交朋友、求职和获得晋升时给予他们很多优势。advantage在此处意为“优势；有利条件”，其前有many修饰，应用名词复数形式。故填advantages。</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7_BD.136_1#c5d6b5297?vja=1&amp;pid=0a033c2ac&amp;color=0,0,0&amp;mp=1&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endParaRPr lang="en-US" altLang="zh-CN" sz="2000" dirty="0"/>
          </a:p>
        </p:txBody>
      </p:sp>
      <p:sp>
        <p:nvSpPr>
          <p:cNvPr id="3" name="QB_7_AN.137_1#c5d6b5297.blank?vja=1&amp;pid=0a033c2ac&amp;color=0,0,0&amp;mp=1&amp;vpa=71&amp;vtp=1"/>
          <p:cNvSpPr/>
          <p:nvPr/>
        </p:nvSpPr>
        <p:spPr>
          <a:xfrm>
            <a:off x="1036701" y="845313"/>
            <a:ext cx="1112838"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promotion</a:t>
            </a:r>
            <a:endParaRPr lang="en-US" altLang="zh-CN" sz="2000" dirty="0"/>
          </a:p>
        </p:txBody>
      </p:sp>
      <p:sp>
        <p:nvSpPr>
          <p:cNvPr id="4" name="QB_7_AS.138_1#c5d6b5297?vja=1&amp;pid=0a033c2ac&amp;color=0,0,0&amp;vtp=1"/>
          <p:cNvSpPr/>
          <p:nvPr/>
        </p:nvSpPr>
        <p:spPr>
          <a:xfrm>
            <a:off x="722376" y="1315847"/>
            <a:ext cx="10753344" cy="770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句意见上一题解析。设空处作getting的宾语，且其前有不定冠词a修饰，应用名词单数，意为“提升；提拔；晋升”。故填promotion。</a:t>
            </a:r>
            <a:endParaRPr lang="en-US" altLang="zh-CN" sz="2200" dirty="0"/>
          </a:p>
        </p:txBody>
      </p:sp>
      <p:sp>
        <p:nvSpPr>
          <p:cNvPr id="5" name="QB_7_BD.139_1#232acb825?vja=1&amp;pid=0a033c2ac&amp;color=0,0,0&amp;vtp=1"/>
          <p:cNvSpPr/>
          <p:nvPr/>
        </p:nvSpPr>
        <p:spPr>
          <a:xfrm>
            <a:off x="722376" y="2123059"/>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endParaRPr lang="en-US" altLang="zh-CN" sz="2000" dirty="0"/>
          </a:p>
        </p:txBody>
      </p:sp>
      <p:sp>
        <p:nvSpPr>
          <p:cNvPr id="6" name="QB_7_AN.140_1#232acb825.blank?vja=1&amp;pid=0a033c2ac&amp;color=0,0,0&amp;vpa=72&amp;vtp=1"/>
          <p:cNvSpPr/>
          <p:nvPr/>
        </p:nvSpPr>
        <p:spPr>
          <a:xfrm>
            <a:off x="1189101" y="2084959"/>
            <a:ext cx="55086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what</a:t>
            </a:r>
            <a:endParaRPr lang="en-US" altLang="zh-CN" sz="2000" dirty="0"/>
          </a:p>
        </p:txBody>
      </p:sp>
      <p:sp>
        <p:nvSpPr>
          <p:cNvPr id="7" name="QB_7_AS.141_1#232acb825?vja=1&amp;pid=0a033c2ac&amp;color=0,0,0&amp;vtp=1"/>
          <p:cNvSpPr/>
          <p:nvPr/>
        </p:nvSpPr>
        <p:spPr>
          <a:xfrm>
            <a:off x="722376" y="2547747"/>
            <a:ext cx="10753344" cy="766953"/>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句意为：的确，外在美在我们向世界展现的形象中起到作用，但更重要的是内在美。设空处引导主语从句，从句中缺少主语，表示“</a:t>
            </a:r>
            <a:r>
              <a:rPr lang="en-US" altLang="zh-CN" sz="2000" b="0" i="0" dirty="0">
                <a:solidFill>
                  <a:srgbClr val="385723"/>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的东西/事物”，故填what。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2#00f374fd8.fixed?vja=1&amp;pid=1dce33536&amp;color=100,146,38&amp;vtp=1"/>
          <p:cNvSpPr/>
          <p:nvPr/>
        </p:nvSpPr>
        <p:spPr>
          <a:xfrm>
            <a:off x="5367528" y="1106424"/>
            <a:ext cx="1453896" cy="795528"/>
          </a:xfrm>
          <a:prstGeom prst="rect">
            <a:avLst/>
          </a:prstGeom>
          <a:noFill/>
        </p:spPr>
        <p:txBody>
          <a:bodyPr wrap="square" lIns="0" tIns="0" rIns="0" bIns="0" rtlCol="0" anchor="ctr"/>
          <a:lstStyle/>
          <a:p>
            <a:pPr algn="ctr">
              <a:lnSpc>
                <a:spcPct val="130000"/>
              </a:lnSpc>
            </a:pPr>
            <a:r>
              <a:rPr lang="en-US" altLang="zh-CN" sz="2000" b="1" i="0" dirty="0">
                <a:solidFill>
                  <a:srgbClr val="649226"/>
                </a:solidFill>
                <a:latin typeface="Times New Roman" panose="02020603050405020304" pitchFamily="34" charset="0"/>
                <a:ea typeface="微软雅黑" panose="020B0503020204020204" pitchFamily="34" charset="-122"/>
                <a:cs typeface="Times New Roman" panose="02020603050405020304" pitchFamily="34" charset="-120"/>
              </a:rPr>
              <a:t>选择性必修第三册</a:t>
            </a:r>
            <a:endParaRPr lang="en-US" altLang="zh-CN" sz="2000" dirty="0"/>
          </a:p>
        </p:txBody>
      </p:sp>
      <p:sp>
        <p:nvSpPr>
          <p:cNvPr id="3" name="C_2_BD#00f374fd8.fixed?vja=1&amp;pid=1dce33536&amp;color=255,255,255&amp;vtp=1"/>
          <p:cNvSpPr/>
          <p:nvPr/>
        </p:nvSpPr>
        <p:spPr>
          <a:xfrm>
            <a:off x="0" y="3493008"/>
            <a:ext cx="12188952" cy="768096"/>
          </a:xfrm>
          <a:prstGeom prst="rect">
            <a:avLst/>
          </a:prstGeom>
          <a:noFill/>
        </p:spPr>
        <p:txBody>
          <a:bodyPr wrap="square" lIns="0" tIns="0" rIns="0" bIns="0" rtlCol="0" anchor="ctr"/>
          <a:lstStyle/>
          <a:p>
            <a:pPr algn="ctr">
              <a:lnSpc>
                <a:spcPct val="100000"/>
              </a:lnSpc>
            </a:pP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Unit</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1</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Face</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values</a:t>
            </a:r>
            <a:endParaRPr lang="en-US" altLang="zh-CN" sz="4400" dirty="0"/>
          </a:p>
        </p:txBody>
      </p:sp>
    </p:spTree>
  </p:cSld>
  <p:clrMapOvr>
    <a:masterClrMapping/>
  </p:clrMapOvr>
  <p:transition>
    <p:fad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58bc21aec.fixed?vja=1&amp;pid=d7a7c4cbb&amp;color=100,146,38&amp;vtp=1"/>
          <p:cNvSpPr/>
          <p:nvPr/>
        </p:nvSpPr>
        <p:spPr>
          <a:xfrm>
            <a:off x="5468112" y="1042416"/>
            <a:ext cx="1271016" cy="1106424"/>
          </a:xfrm>
          <a:prstGeom prst="rect">
            <a:avLst/>
          </a:prstGeom>
          <a:noFill/>
        </p:spPr>
        <p:txBody>
          <a:bodyPr wrap="square" lIns="0" tIns="0" rIns="0" bIns="0" rtlCol="0" anchor="ctr"/>
          <a:lstStyle/>
          <a:p>
            <a:pPr algn="ctr">
              <a:lnSpc>
                <a:spcPct val="100000"/>
              </a:lnSpc>
            </a:pPr>
            <a:r>
              <a:rPr lang="en-US" altLang="zh-CN" sz="7200" b="0" i="0" dirty="0">
                <a:solidFill>
                  <a:srgbClr val="649226"/>
                </a:solidFill>
                <a:latin typeface="Impact" panose="020B0806030902050204" pitchFamily="34" charset="0"/>
                <a:ea typeface="Impact" panose="020B0806030902050204" pitchFamily="34" charset="-122"/>
                <a:cs typeface="Impact" panose="020B0806030902050204" pitchFamily="34" charset="-120"/>
              </a:rPr>
              <a:t>01</a:t>
            </a:r>
            <a:endParaRPr lang="en-US" altLang="zh-CN" sz="7200" dirty="0"/>
          </a:p>
        </p:txBody>
      </p:sp>
      <p:sp>
        <p:nvSpPr>
          <p:cNvPr id="3" name="C_4#58bc21aec.fixed?vja=1&amp;pid=d7a7c4cbb&amp;color=255,255,255&amp;vtp=1"/>
          <p:cNvSpPr/>
          <p:nvPr/>
        </p:nvSpPr>
        <p:spPr>
          <a:xfrm>
            <a:off x="0" y="3163824"/>
            <a:ext cx="12188952" cy="1298448"/>
          </a:xfrm>
          <a:prstGeom prst="rect">
            <a:avLst/>
          </a:prstGeom>
          <a:noFill/>
        </p:spPr>
        <p:txBody>
          <a:bodyPr wrap="square" lIns="0" tIns="0" rIns="0" bIns="0" rtlCol="0" anchor="ctr"/>
          <a:lstStyle/>
          <a:p>
            <a:pPr algn="ctr">
              <a:lnSpc>
                <a:spcPct val="100000"/>
              </a:lnSpc>
            </a:pP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Period</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Ⅰ</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Starting</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out</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&amp;</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Understanding</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ideas</a:t>
            </a:r>
            <a:endParaRPr lang="en-US" altLang="zh-CN" sz="4400" dirty="0"/>
          </a:p>
        </p:txBody>
      </p:sp>
      <p:pic>
        <p:nvPicPr>
          <p:cNvPr id="4" name="C_4#58bc21aec.fixed?vja=1&amp;pid=d7a7c4cbb&amp;color=0,0,0&amp;tib=255,255,255&amp;vtp=1" descr="preencoded.png"/>
          <p:cNvPicPr>
            <a:picLocks noChangeAspect="1"/>
          </p:cNvPicPr>
          <p:nvPr/>
        </p:nvPicPr>
        <p:blipFill>
          <a:blip r:embed="rId1"/>
          <a:stretch>
            <a:fillRect/>
          </a:stretch>
        </p:blipFill>
        <p:spPr>
          <a:xfrm>
            <a:off x="6336792" y="4498848"/>
            <a:ext cx="365760" cy="457200"/>
          </a:xfrm>
          <a:prstGeom prst="rect">
            <a:avLst/>
          </a:prstGeom>
        </p:spPr>
      </p:pic>
      <p:sp>
        <p:nvSpPr>
          <p:cNvPr id="5" name="C_4_BD#58bc21aec.fixed?vja=1&amp;pid=d7a7c4cbb&amp;color=255,255,255&amp;vtp=1"/>
          <p:cNvSpPr/>
          <p:nvPr/>
        </p:nvSpPr>
        <p:spPr>
          <a:xfrm>
            <a:off x="6839712" y="4498848"/>
            <a:ext cx="5330952" cy="502920"/>
          </a:xfrm>
          <a:prstGeom prst="rect">
            <a:avLst/>
          </a:prstGeom>
          <a:noFill/>
        </p:spPr>
        <p:txBody>
          <a:bodyPr wrap="square" lIns="0" tIns="0" rIns="0" bIns="0" rtlCol="0" anchor="ctr"/>
          <a:lstStyle/>
          <a:p>
            <a:pPr algn="l">
              <a:lnSpc>
                <a:spcPct val="100000"/>
              </a:lnSpc>
            </a:pPr>
            <a:r>
              <a:rPr lang="en-US" altLang="zh-CN" sz="28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Part</a:t>
            </a:r>
            <a:r>
              <a:rPr lang="en-US" altLang="zh-CN" sz="28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Ⅱ</a:t>
            </a:r>
            <a:r>
              <a:rPr lang="en-US" altLang="zh-CN" sz="28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拓展阅读训练</a:t>
            </a:r>
            <a:endParaRPr lang="en-US" altLang="zh-CN" sz="2800" dirty="0"/>
          </a:p>
        </p:txBody>
      </p:sp>
    </p:spTree>
  </p:cSld>
  <p:clrMapOvr>
    <a:masterClrMapping/>
  </p:clrMapOvr>
  <p:transition>
    <p:fade/>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142_1#a592183b1?vja=1&amp;pid=0752848c4&amp;color=0,0,0&amp;vtp=1&amp;bt=1"/>
          <p:cNvSpPr/>
          <p:nvPr/>
        </p:nvSpPr>
        <p:spPr>
          <a:xfrm>
            <a:off x="722376" y="900000"/>
            <a:ext cx="10753344" cy="4152202"/>
          </a:xfrm>
          <a:prstGeom prst="rect">
            <a:avLst/>
          </a:prstGeom>
          <a:noFill/>
        </p:spPr>
        <p:txBody>
          <a:bodyPr wrap="square" lIns="0" tIns="0" rIns="0" bIns="0" rtlCol="0" anchor="t"/>
          <a:lstStyle/>
          <a:p>
            <a:pPr algn="ctr">
              <a:lnSpc>
                <a:spcPct val="125000"/>
              </a:lnSpc>
            </a:pPr>
            <a:r>
              <a:rPr lang="en-US" altLang="zh-CN" sz="20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[辽宁名校2024高二联考]</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Rick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Guidotti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aside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career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fashion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photographer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turn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（镜头）</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living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genetic,</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physical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behavioural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differences.</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says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changed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perception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（看法）</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beauty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encounter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albino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（患白化病的）</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girl.“I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just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tired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telling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beautiful.Every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season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would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change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always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beautiful.As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artist,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beauty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just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covers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magazines.I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everywhere.So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original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intention—that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opened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eyes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little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wider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wider.”</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Guidotti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created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Positive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Exposure,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not-for-profit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organisation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photography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video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transform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public</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perceptions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promote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differences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celebrated.Guidotti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Positive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Exposure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featured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documentary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called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1"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Beauty</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#1.3</a:t>
            </a:r>
            <a:endParaRPr lang="en-US" altLang="zh-CN" sz="2000" dirty="0"/>
          </a:p>
        </p:txBody>
      </p:sp>
    </p:spTree>
  </p:cSld>
  <p:clrMapOvr>
    <a:masterClrMapping/>
  </p:clrMapOvr>
  <p:transition>
    <p:fade/>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142_2#a592183b1?vja=1&amp;pid=0752848c4&amp;color=0,0,0&amp;mp=1&amp;vtp=1&amp;bt=1"/>
          <p:cNvSpPr/>
          <p:nvPr/>
        </p:nvSpPr>
        <p:spPr>
          <a:xfrm>
            <a:off x="722376" y="896112"/>
            <a:ext cx="10753344" cy="3771202"/>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women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featured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film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Jayne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Waithera.“I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never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thought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beautiful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because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nobody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said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meeting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profound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moment.I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remember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particular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day.He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took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picture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felt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good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felt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there’s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somebody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really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loves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condition.”</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Guidotti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travelling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city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city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promote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1"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Beauty</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says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money;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message.“As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travel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community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community,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taking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photographs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empowering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（使自主）</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individuals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positive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sense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are.They’re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seeing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beauty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reflection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empowering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family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turn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empowering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communities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well.All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based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philosophy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change—how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change.”</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#1.5</a:t>
            </a:r>
            <a:endParaRPr lang="en-US" altLang="zh-CN" sz="2000" dirty="0"/>
          </a:p>
        </p:txBody>
      </p:sp>
      <p:sp>
        <p:nvSpPr>
          <p:cNvPr id="3" name="QM_6_EX.143_1#a592183b1?vja=1&amp;pid=0752848c4&amp;color=0,0,0&amp;vtp=1"/>
          <p:cNvSpPr/>
          <p:nvPr/>
        </p:nvSpPr>
        <p:spPr>
          <a:xfrm>
            <a:off x="722376" y="4712398"/>
            <a:ext cx="10753344" cy="732409"/>
          </a:xfrm>
          <a:prstGeom prst="rect">
            <a:avLst/>
          </a:prstGeom>
          <a:noFill/>
        </p:spPr>
        <p:txBody>
          <a:bodyPr wrap="square" lIns="0" tIns="0" rIns="0" bIns="0" rtlCol="0" anchor="t"/>
          <a:lstStyle/>
          <a:p>
            <a:pPr algn="l">
              <a:lnSpc>
                <a:spcPct val="125000"/>
              </a:lnSpc>
            </a:pP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【语篇导读】</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本文是一篇记叙文。文章主要讲的是与一位白化病女孩的偶然相遇使里克·吉多蒂对美的看法发生了改变。</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144_1#c4e2558c1?vja=1&amp;pid=a592183b1&amp;color=0,0,0&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1.Why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Guidotti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change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career?(</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7_AN.145_1#c4e2558c1.bracket?vja=1&amp;pid=a592183b1&amp;color=0,0,0&amp;vpa=73&amp;vtp=1"/>
          <p:cNvSpPr/>
          <p:nvPr/>
        </p:nvSpPr>
        <p:spPr>
          <a:xfrm>
            <a:off x="5219764" y="896113"/>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sz="2000" dirty="0"/>
          </a:p>
        </p:txBody>
      </p:sp>
      <p:sp>
        <p:nvSpPr>
          <p:cNvPr id="4" name="QC_7_BD.144_2#c4e2558c1.choices?vja=1&amp;pid=a592183b1&amp;color=0,0,0&amp;vtp=1"/>
          <p:cNvSpPr/>
          <p:nvPr/>
        </p:nvSpPr>
        <p:spPr>
          <a:xfrm>
            <a:off x="722376" y="1277747"/>
            <a:ext cx="10753344" cy="1490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intended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establish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own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company.</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expected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earn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money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before.</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beauty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covers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magazines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beyond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satisfaction.</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meeting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albino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girl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changed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view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beauty.</a:t>
            </a:r>
            <a:endParaRPr lang="en-US" altLang="zh-CN" sz="2000" dirty="0"/>
          </a:p>
        </p:txBody>
      </p:sp>
      <p:sp>
        <p:nvSpPr>
          <p:cNvPr id="5" name="QC_7_AS.146_1#c4e2558c1?vja=1&amp;pid=a592183b1&amp;color=0,0,0&amp;vtp=1"/>
          <p:cNvSpPr/>
          <p:nvPr/>
        </p:nvSpPr>
        <p:spPr>
          <a:xfrm>
            <a:off x="722376" y="2839847"/>
            <a:ext cx="10753344" cy="1151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细节理解题。根据第一段内容和第二段中的“He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says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changed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perception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beauty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chance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encounter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albino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girl.”可知，与一个白化病女孩的偶然相遇改变了他对美的看法，这件事使得他改变了自己的职业。故选D项。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147_1#17632ac91?vja=1&amp;pid=a592183b1&amp;color=0,0,0&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know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Positive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Exposure?(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7_AN.148_1#17632ac91.bracket?vja=1&amp;pid=a592183b1&amp;color=0,0,0&amp;vpa=74&amp;vtp=1"/>
          <p:cNvSpPr/>
          <p:nvPr/>
        </p:nvSpPr>
        <p:spPr>
          <a:xfrm>
            <a:off x="6153214" y="896113"/>
            <a:ext cx="227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000" dirty="0"/>
          </a:p>
        </p:txBody>
      </p:sp>
      <p:sp>
        <p:nvSpPr>
          <p:cNvPr id="4" name="QC_7_BD.147_2#17632ac91.choices?vja=1&amp;pid=a592183b1&amp;color=0,0,0&amp;vtp=1"/>
          <p:cNvSpPr/>
          <p:nvPr/>
        </p:nvSpPr>
        <p:spPr>
          <a:xfrm>
            <a:off x="722376" y="1277747"/>
            <a:ext cx="10753344" cy="728853"/>
          </a:xfrm>
          <a:prstGeom prst="rect">
            <a:avLst/>
          </a:prstGeom>
          <a:noFill/>
        </p:spPr>
        <p:txBody>
          <a:bodyPr wrap="square" lIns="0" tIns="0" rIns="0" bIns="0" rtlCol="0" anchor="t"/>
          <a:lstStyle/>
          <a:p>
            <a:pPr>
              <a:lnSpc>
                <a:spcPct val="125000"/>
              </a:lnSpc>
              <a:tabLst>
                <a:tab pos="5483860" algn="l"/>
              </a:tabLst>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enjoys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high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profit.</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welcomes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differences.</a:t>
            </a:r>
            <a:endParaRPr lang="en-US" altLang="zh-CN" sz="2000" dirty="0"/>
          </a:p>
          <a:p>
            <a:pPr>
              <a:lnSpc>
                <a:spcPct val="125000"/>
              </a:lnSpc>
              <a:tabLst>
                <a:tab pos="5483860" algn="l"/>
              </a:tabLst>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spreads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photography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skills.</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enhances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community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bonds.</a:t>
            </a:r>
            <a:endParaRPr lang="en-US" altLang="zh-CN" sz="2000" dirty="0"/>
          </a:p>
        </p:txBody>
      </p:sp>
      <p:sp>
        <p:nvSpPr>
          <p:cNvPr id="5" name="QC_7_AS.149_1#17632ac91?vja=1&amp;pid=a592183b1&amp;color=0,0,0&amp;vtp=1"/>
          <p:cNvSpPr/>
          <p:nvPr/>
        </p:nvSpPr>
        <p:spPr>
          <a:xfrm>
            <a:off x="722376" y="2077847"/>
            <a:ext cx="10753344" cy="1151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细节理解题。根据第三段中的“Guidotti</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created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Positive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Exposure,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not-for-profit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organisation</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promote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world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where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differences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celebrated.”可知，Positive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Exposure能够接纳差异。故选B项。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150_1#62d29d944?vja=1&amp;pid=a592183b1&amp;color=0,0,0&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author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mentioning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Jayne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paragraph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7_AN.151_1#62d29d944.bracket?vja=1&amp;pid=a592183b1&amp;color=0,0,0&amp;vpa=75&amp;vtp=1"/>
          <p:cNvSpPr/>
          <p:nvPr/>
        </p:nvSpPr>
        <p:spPr>
          <a:xfrm>
            <a:off x="9336151" y="896113"/>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sz="2000" dirty="0"/>
          </a:p>
        </p:txBody>
      </p:sp>
      <p:sp>
        <p:nvSpPr>
          <p:cNvPr id="4" name="QC_7_BD.150_2#62d29d944.choices?vja=1&amp;pid=a592183b1&amp;color=0,0,0&amp;vtp=1"/>
          <p:cNvSpPr/>
          <p:nvPr/>
        </p:nvSpPr>
        <p:spPr>
          <a:xfrm>
            <a:off x="722376" y="1277747"/>
            <a:ext cx="10753344" cy="1490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A.Jayne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beautiful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indeed.</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B.Jayne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disliked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photographed.</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film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became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thanks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Jayne.</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photographs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made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Jayne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confident.</a:t>
            </a:r>
            <a:endParaRPr lang="en-US" altLang="zh-CN" sz="2000" dirty="0"/>
          </a:p>
        </p:txBody>
      </p:sp>
      <p:sp>
        <p:nvSpPr>
          <p:cNvPr id="5" name="QC_7_AS.152_1#62d29d944?vja=1&amp;pid=a592183b1&amp;color=0,0,0&amp;vtp=1"/>
          <p:cNvSpPr/>
          <p:nvPr/>
        </p:nvSpPr>
        <p:spPr>
          <a:xfrm>
            <a:off x="722376" y="2839847"/>
            <a:ext cx="10753344" cy="1532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推理判断题。根据第四段中的“I</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never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thought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beautiful</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felt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good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like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felt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there’s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somebody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who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really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loves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sees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who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am</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who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sees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than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condition.”可知，杰恩认为里克·吉多蒂给她拍的照片让她看到了真实的自己，让她感觉很好，由此可推知，吉多蒂拍的照片让杰恩变得更自信。故选D项。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153_1#89d215b37?vja=1&amp;pid=a592183b1&amp;color=0,0,0&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author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mainly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intend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paragraph?(</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7_AN.154_1#89d215b37.bracket?vja=1&amp;pid=a592183b1&amp;color=0,0,0&amp;vpa=76&amp;vtp=1"/>
          <p:cNvSpPr/>
          <p:nvPr/>
        </p:nvSpPr>
        <p:spPr>
          <a:xfrm>
            <a:off x="8737664" y="896113"/>
            <a:ext cx="227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000" dirty="0"/>
          </a:p>
        </p:txBody>
      </p:sp>
      <p:sp>
        <p:nvSpPr>
          <p:cNvPr id="4" name="QC_7_BD.153_2#89d215b37.choices?vja=1&amp;pid=a592183b1&amp;color=0,0,0&amp;vtp=1"/>
          <p:cNvSpPr/>
          <p:nvPr/>
        </p:nvSpPr>
        <p:spPr>
          <a:xfrm>
            <a:off x="722376" y="1277747"/>
            <a:ext cx="10753344" cy="728853"/>
          </a:xfrm>
          <a:prstGeom prst="rect">
            <a:avLst/>
          </a:prstGeom>
          <a:noFill/>
        </p:spPr>
        <p:txBody>
          <a:bodyPr wrap="square" lIns="0" tIns="0" rIns="0" bIns="0" rtlCol="0" anchor="t"/>
          <a:lstStyle/>
          <a:p>
            <a:pPr>
              <a:lnSpc>
                <a:spcPct val="125000"/>
              </a:lnSpc>
              <a:tabLst>
                <a:tab pos="5483860" algn="l"/>
              </a:tabLst>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A.Beauty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life.</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.Attitudes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affect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behaviour.</a:t>
            </a:r>
            <a:endParaRPr lang="en-US" altLang="zh-CN" sz="2000" dirty="0"/>
          </a:p>
          <a:p>
            <a:pPr>
              <a:lnSpc>
                <a:spcPct val="125000"/>
              </a:lnSpc>
              <a:tabLst>
                <a:tab pos="5483860" algn="l"/>
              </a:tabLst>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C.Travel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enriches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experience.</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.Communities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influence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individuals.</a:t>
            </a:r>
            <a:endParaRPr lang="en-US" altLang="zh-CN" sz="2000" dirty="0"/>
          </a:p>
        </p:txBody>
      </p:sp>
      <p:sp>
        <p:nvSpPr>
          <p:cNvPr id="5" name="QC_7_AS.155_1#89d215b37?vja=1&amp;pid=a592183b1&amp;color=0,0,0&amp;vtp=1"/>
          <p:cNvSpPr/>
          <p:nvPr/>
        </p:nvSpPr>
        <p:spPr>
          <a:xfrm>
            <a:off x="722376" y="2077847"/>
            <a:ext cx="10753344" cy="1151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推理判断题。根据最后一段内容，尤其是其中的“All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based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philosophy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change—how</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see,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how</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change.”可推知，作者想告诉读者，你的态度影响你的行为。故选B项。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156_1#db24ec686?vja=1&amp;pid=0752848c4&amp;color=0,0,0&amp;vtp=1&amp;bt=1"/>
          <p:cNvSpPr/>
          <p:nvPr/>
        </p:nvSpPr>
        <p:spPr>
          <a:xfrm>
            <a:off x="722376" y="900000"/>
            <a:ext cx="10753344" cy="3390202"/>
          </a:xfrm>
          <a:prstGeom prst="rect">
            <a:avLst/>
          </a:prstGeom>
          <a:noFill/>
        </p:spPr>
        <p:txBody>
          <a:bodyPr wrap="square" lIns="0" tIns="0" rIns="0" bIns="0" rtlCol="0" anchor="t"/>
          <a:lstStyle/>
          <a:p>
            <a:pPr algn="ctr">
              <a:lnSpc>
                <a:spcPct val="125000"/>
              </a:lnSpc>
            </a:pPr>
            <a:r>
              <a:rPr lang="en-US" altLang="zh-CN" sz="20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[山西运城2025高二期末]</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Over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recent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months,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news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agencies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reporting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trend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involving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Alpha,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individuals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born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2010</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onwards.According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report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global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market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research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firm,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households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12-year-old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children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27</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percent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skincare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year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year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before.What’s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buying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beauty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products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specially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developed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older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customers.</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believe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fascination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among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Alpha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merely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passing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trend.However,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experts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think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physical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appearance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anxiety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driving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Alpha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invest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money,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effort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looking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good.</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#1.2</a:t>
            </a:r>
            <a:endParaRPr lang="en-US" altLang="zh-CN" sz="2000" dirty="0"/>
          </a:p>
        </p:txBody>
      </p:sp>
    </p:spTree>
  </p:cSld>
  <p:clrMapOvr>
    <a:masterClrMapping/>
  </p:clrMapOvr>
  <p:transition>
    <p:fade/>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156_2#db24ec686?vja=1&amp;pid=0752848c4&amp;color=0,0,0&amp;mp=1&amp;vtp=1&amp;bt=1"/>
          <p:cNvSpPr/>
          <p:nvPr/>
        </p:nvSpPr>
        <p:spPr>
          <a:xfrm>
            <a:off x="722376" y="900000"/>
            <a:ext cx="10753344" cy="3771202"/>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Physical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appearance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anxiety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perceived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physical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imperfections.Factors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self-esteem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rejected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likely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experience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appearance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anxiety.Gen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Alpha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high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risk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physical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appearance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anxiety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spend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hours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consuming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content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apps.Digital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platforms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expose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kids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influencers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“perfect”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faces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bodies.This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false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version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reality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negative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feelings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own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appearance.</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Appearance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anxiety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limited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physical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features.Gen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Alpha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kids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feel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anxious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wearing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“wrong”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clothes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carrying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unfashionable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schoolbag.They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feel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withdrawn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self-confidence</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avoid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stop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interacting</a:t>
            </a:r>
            <a:r>
              <a:rPr lang="en-US" altLang="zh-CN" sz="20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others.</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#1.4</a:t>
            </a:r>
            <a:endParaRPr lang="en-US" altLang="zh-CN" sz="2000" dirty="0"/>
          </a:p>
        </p:txBody>
      </p:sp>
    </p:spTree>
  </p:cSld>
  <p:clrMapOvr>
    <a:masterClrMapping/>
  </p:clrMapOvr>
  <p:transition>
    <p:fade/>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156_3#db24ec686?vja=1&amp;pid=0752848c4&amp;color=0,0,0&amp;mp=1&amp;vtp=1&amp;bt=1"/>
          <p:cNvSpPr/>
          <p:nvPr/>
        </p:nvSpPr>
        <p:spPr>
          <a:xfrm>
            <a:off x="722376" y="900000"/>
            <a:ext cx="10753344" cy="2247202"/>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parents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think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taking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Alpha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children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clothes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make-up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relieve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kids’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anxiety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over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appearance.But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keep</a:t>
            </a:r>
            <a:r>
              <a:rPr lang="en-US" altLang="zh-CN" sz="20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mind</a:t>
            </a:r>
            <a:r>
              <a:rPr lang="en-US" altLang="zh-CN" sz="20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feeling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satisfaction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temporary.Instead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emptying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wallet,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develop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sense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self-sympathy</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.Learning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treat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themselves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acceptance,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understanding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positive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lasting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effect</a:t>
            </a:r>
            <a:r>
              <a:rPr lang="en-US" altLang="zh-CN" sz="20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kids’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mental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health,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reduce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appearance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anxiety.</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#1.5</a:t>
            </a:r>
            <a:endParaRPr lang="en-US" altLang="zh-CN" sz="2000" dirty="0"/>
          </a:p>
        </p:txBody>
      </p:sp>
      <p:sp>
        <p:nvSpPr>
          <p:cNvPr id="3" name="QM_6_EX.157_1#db24ec686?vja=1&amp;pid=0752848c4&amp;color=0,0,0&amp;vtp=1"/>
          <p:cNvSpPr/>
          <p:nvPr/>
        </p:nvSpPr>
        <p:spPr>
          <a:xfrm>
            <a:off x="722376" y="3188222"/>
            <a:ext cx="10753344" cy="732409"/>
          </a:xfrm>
          <a:prstGeom prst="rect">
            <a:avLst/>
          </a:prstGeom>
          <a:noFill/>
        </p:spPr>
        <p:txBody>
          <a:bodyPr wrap="square" lIns="0" tIns="0" rIns="0" bIns="0" rtlCol="0" anchor="t"/>
          <a:lstStyle/>
          <a:p>
            <a:pPr algn="l">
              <a:lnSpc>
                <a:spcPct val="125000"/>
              </a:lnSpc>
            </a:pP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【语篇导读】</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本文是一篇说明文。文章主要介绍了阿尔法世代中存在的外貌焦虑现象及其原因、负面影响和应对方法。</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06985b7b8.fixed?vja=1&amp;pid=d7a7c4cbb&amp;color=100,146,38&amp;vtp=1"/>
          <p:cNvSpPr/>
          <p:nvPr/>
        </p:nvSpPr>
        <p:spPr>
          <a:xfrm>
            <a:off x="5468112" y="1042416"/>
            <a:ext cx="1271016" cy="1106424"/>
          </a:xfrm>
          <a:prstGeom prst="rect">
            <a:avLst/>
          </a:prstGeom>
          <a:noFill/>
        </p:spPr>
        <p:txBody>
          <a:bodyPr wrap="square" lIns="0" tIns="0" rIns="0" bIns="0" rtlCol="0" anchor="ctr"/>
          <a:lstStyle/>
          <a:p>
            <a:pPr algn="ctr">
              <a:lnSpc>
                <a:spcPct val="100000"/>
              </a:lnSpc>
            </a:pPr>
            <a:r>
              <a:rPr lang="en-US" altLang="zh-CN" sz="7200" b="0" i="0" dirty="0">
                <a:solidFill>
                  <a:srgbClr val="649226"/>
                </a:solidFill>
                <a:latin typeface="Impact" panose="020B0806030902050204" pitchFamily="34" charset="0"/>
                <a:ea typeface="Impact" panose="020B0806030902050204" pitchFamily="34" charset="-122"/>
                <a:cs typeface="Impact" panose="020B0806030902050204" pitchFamily="34" charset="-120"/>
              </a:rPr>
              <a:t>01</a:t>
            </a:r>
            <a:endParaRPr lang="en-US" altLang="zh-CN" sz="7200" dirty="0"/>
          </a:p>
        </p:txBody>
      </p:sp>
      <p:sp>
        <p:nvSpPr>
          <p:cNvPr id="3" name="C_4#06985b7b8.fixed?vja=1&amp;pid=d7a7c4cbb&amp;color=255,255,255&amp;vtp=1"/>
          <p:cNvSpPr/>
          <p:nvPr/>
        </p:nvSpPr>
        <p:spPr>
          <a:xfrm>
            <a:off x="0" y="3163824"/>
            <a:ext cx="12188952" cy="1298448"/>
          </a:xfrm>
          <a:prstGeom prst="rect">
            <a:avLst/>
          </a:prstGeom>
          <a:noFill/>
        </p:spPr>
        <p:txBody>
          <a:bodyPr wrap="square" lIns="0" tIns="0" rIns="0" bIns="0" rtlCol="0" anchor="ctr"/>
          <a:lstStyle/>
          <a:p>
            <a:pPr algn="ctr">
              <a:lnSpc>
                <a:spcPct val="100000"/>
              </a:lnSpc>
            </a:pP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Period</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Ⅰ</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Starting</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out</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&amp;</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Understanding</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ideas</a:t>
            </a:r>
            <a:endParaRPr lang="en-US" altLang="zh-CN" sz="4400" dirty="0"/>
          </a:p>
        </p:txBody>
      </p:sp>
      <p:pic>
        <p:nvPicPr>
          <p:cNvPr id="4" name="C_4#06985b7b8.fixed?vja=1&amp;pid=d7a7c4cbb&amp;color=0,0,0&amp;tib=255,255,255&amp;vtp=1" descr="preencoded.png"/>
          <p:cNvPicPr>
            <a:picLocks noChangeAspect="1"/>
          </p:cNvPicPr>
          <p:nvPr/>
        </p:nvPicPr>
        <p:blipFill>
          <a:blip r:embed="rId1"/>
          <a:stretch>
            <a:fillRect/>
          </a:stretch>
        </p:blipFill>
        <p:spPr>
          <a:xfrm>
            <a:off x="6336792" y="4498848"/>
            <a:ext cx="365760" cy="457200"/>
          </a:xfrm>
          <a:prstGeom prst="rect">
            <a:avLst/>
          </a:prstGeom>
        </p:spPr>
      </p:pic>
      <p:sp>
        <p:nvSpPr>
          <p:cNvPr id="5" name="C_4_BD#06985b7b8.fixed?vja=1&amp;pid=d7a7c4cbb&amp;color=255,255,255&amp;vtp=1"/>
          <p:cNvSpPr/>
          <p:nvPr/>
        </p:nvSpPr>
        <p:spPr>
          <a:xfrm>
            <a:off x="6839712" y="4498848"/>
            <a:ext cx="5330952" cy="502920"/>
          </a:xfrm>
          <a:prstGeom prst="rect">
            <a:avLst/>
          </a:prstGeom>
          <a:noFill/>
        </p:spPr>
        <p:txBody>
          <a:bodyPr wrap="square" lIns="0" tIns="0" rIns="0" bIns="0" rtlCol="0" anchor="ctr"/>
          <a:lstStyle/>
          <a:p>
            <a:pPr algn="l">
              <a:lnSpc>
                <a:spcPct val="100000"/>
              </a:lnSpc>
            </a:pPr>
            <a:r>
              <a:rPr lang="en-US" altLang="zh-CN" sz="28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Part</a:t>
            </a:r>
            <a:r>
              <a:rPr lang="en-US" altLang="zh-CN" sz="28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Ⅰ</a:t>
            </a:r>
            <a:r>
              <a:rPr lang="en-US" altLang="zh-CN" sz="28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Vocabulary</a:t>
            </a:r>
            <a:r>
              <a:rPr lang="en-US" altLang="zh-CN" sz="28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&amp;</a:t>
            </a:r>
            <a:r>
              <a:rPr lang="en-US" altLang="zh-CN" sz="28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Grammar</a:t>
            </a:r>
            <a:endParaRPr lang="en-US" altLang="zh-CN" sz="2800" dirty="0"/>
          </a:p>
        </p:txBody>
      </p:sp>
    </p:spTree>
  </p:cSld>
  <p:clrMapOvr>
    <a:masterClrMapping/>
  </p:clrMapOvr>
  <p:transition>
    <p:fade/>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158_1#d836aa06b?vja=1&amp;pid=db24ec686&amp;color=0,0,0&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report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firm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Alpha?(</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7_AN.159_1#d836aa06b.bracket?vja=1&amp;pid=db24ec686&amp;color=0,0,0&amp;vpa=77&amp;vtp=1"/>
          <p:cNvSpPr/>
          <p:nvPr/>
        </p:nvSpPr>
        <p:spPr>
          <a:xfrm>
            <a:off x="7672451" y="896113"/>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4" name="QC_7_BD.158_2#d836aa06b.choices?vja=1&amp;pid=db24ec686&amp;color=0,0,0&amp;vtp=1"/>
          <p:cNvSpPr/>
          <p:nvPr/>
        </p:nvSpPr>
        <p:spPr>
          <a:xfrm>
            <a:off x="722376" y="1277747"/>
            <a:ext cx="10753344" cy="728853"/>
          </a:xfrm>
          <a:prstGeom prst="rect">
            <a:avLst/>
          </a:prstGeom>
          <a:noFill/>
        </p:spPr>
        <p:txBody>
          <a:bodyPr wrap="square" lIns="0" tIns="0" rIns="0" bIns="0" rtlCol="0" anchor="t"/>
          <a:lstStyle/>
          <a:p>
            <a:pPr>
              <a:lnSpc>
                <a:spcPct val="125000"/>
              </a:lnSpc>
              <a:tabLst>
                <a:tab pos="5483860" algn="l"/>
              </a:tabLst>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looks.</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great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spending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power.</a:t>
            </a:r>
            <a:endParaRPr lang="en-US" altLang="zh-CN" sz="2000" dirty="0"/>
          </a:p>
          <a:p>
            <a:pPr>
              <a:lnSpc>
                <a:spcPct val="125000"/>
              </a:lnSpc>
              <a:tabLst>
                <a:tab pos="5483860" algn="l"/>
              </a:tabLst>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make-up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look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mature.</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spend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elders.</a:t>
            </a:r>
            <a:endParaRPr lang="en-US" altLang="zh-CN" sz="2000" dirty="0"/>
          </a:p>
        </p:txBody>
      </p:sp>
      <p:sp>
        <p:nvSpPr>
          <p:cNvPr id="5" name="QC_7_AS.160_1#d836aa06b?vja=1&amp;pid=db24ec686&amp;color=0,0,0&amp;vtp=1"/>
          <p:cNvSpPr/>
          <p:nvPr/>
        </p:nvSpPr>
        <p:spPr>
          <a:xfrm>
            <a:off x="722376" y="2077847"/>
            <a:ext cx="10753344" cy="2675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细节理解题。根据第一段中的“</a:t>
            </a:r>
            <a:r>
              <a:rPr lang="en-US" altLang="zh-CN" sz="2000" b="0" i="0" dirty="0">
                <a:solidFill>
                  <a:srgbClr val="385723"/>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US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households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6</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12-year-old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children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spent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27</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percent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skincare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last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year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than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done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year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before.What’s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they’ve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been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buying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beauty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products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specially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developed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older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customers.”可知，该报告显示阿尔法世代在护肤上的支出增加，且一直在购买专为年长顾客开发的美容产品，这表明阿尔法世代很在意自己的外表。故选A项。</a:t>
            </a:r>
            <a:endParaRPr lang="en-US" altLang="zh-CN" sz="2200" dirty="0"/>
          </a:p>
          <a:p>
            <a:pPr algn="l">
              <a:lnSpc>
                <a:spcPct val="125000"/>
              </a:lnSpc>
            </a:pPr>
            <a:r>
              <a:rPr lang="en-US" altLang="zh-CN" sz="20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干扰项解读</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文中仅提到阿尔法世代一直在购买专为年长顾客开发的美容产品，未提及这样做是为了让自己看起来成熟。故排除C项。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5">
                                            <p:txEl>
                                              <p:pRg st="1" end="1"/>
                                            </p:txEl>
                                          </p:spTgt>
                                        </p:tgtEl>
                                        <p:attrNameLst>
                                          <p:attrName>style.visibility</p:attrName>
                                        </p:attrNameLst>
                                      </p:cBhvr>
                                      <p:to>
                                        <p:strVal val="visible"/>
                                      </p:to>
                                    </p:set>
                                    <p:animEffect transition="in" filter="fade">
                                      <p:cBhvr>
                                        <p:cTn id="21" dur="500"/>
                                        <p:tgtEl>
                                          <p:spTgt spid="5">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161_1#a6ee3c486?vja=1&amp;pid=db24ec686&amp;color=0,0,0&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paragraph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mainly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talk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7_AN.162_1#a6ee3c486.bracket?vja=1&amp;pid=db24ec686&amp;color=0,0,0&amp;vpa=78&amp;vtp=1"/>
          <p:cNvSpPr/>
          <p:nvPr/>
        </p:nvSpPr>
        <p:spPr>
          <a:xfrm>
            <a:off x="5853176" y="896113"/>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sz="2000" dirty="0"/>
          </a:p>
        </p:txBody>
      </p:sp>
      <p:sp>
        <p:nvSpPr>
          <p:cNvPr id="4" name="QC_7_BD.161_2#a6ee3c486.choices?vja=1&amp;pid=db24ec686&amp;color=0,0,0&amp;vtp=1"/>
          <p:cNvSpPr/>
          <p:nvPr/>
        </p:nvSpPr>
        <p:spPr>
          <a:xfrm>
            <a:off x="722376" y="1277747"/>
            <a:ext cx="10753344" cy="1490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popularity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digital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platforms.</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negative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impacts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social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media.</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rise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digital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content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consumption.</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possible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causes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appearance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anxiety.</a:t>
            </a:r>
            <a:endParaRPr lang="en-US" altLang="zh-CN" sz="2000" dirty="0"/>
          </a:p>
        </p:txBody>
      </p:sp>
      <p:sp>
        <p:nvSpPr>
          <p:cNvPr id="5" name="QC_7_AS.163_1#a6ee3c486?vja=1&amp;pid=db24ec686&amp;color=0,0,0&amp;vtp=1"/>
          <p:cNvSpPr/>
          <p:nvPr/>
        </p:nvSpPr>
        <p:spPr>
          <a:xfrm>
            <a:off x="722376" y="2839847"/>
            <a:ext cx="10753344" cy="1151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主旨大意题。第三段首先提到外貌焦虑的定义，接着指出自尊心弱、害怕被拒绝以及阿尔法世代在数字平台上接触“完美”形象等因素都是导致外貌焦虑的原因。由此可知，第三段讨论可能导致外貌焦虑的原因。故选D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164_1#2734c0b38?vja=1&amp;pid=db24ec686&amp;color=0,0,0&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Alpha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kids’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appearance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anxiety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result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7_AN.165_1#2734c0b38.bracket?vja=1&amp;pid=db24ec686&amp;color=0,0,0&amp;vpa=79&amp;vtp=1"/>
          <p:cNvSpPr/>
          <p:nvPr/>
        </p:nvSpPr>
        <p:spPr>
          <a:xfrm>
            <a:off x="7516876" y="896113"/>
            <a:ext cx="227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000" dirty="0"/>
          </a:p>
        </p:txBody>
      </p:sp>
      <p:sp>
        <p:nvSpPr>
          <p:cNvPr id="4" name="QC_7_BD.164_2#2734c0b38.choices?vja=1&amp;pid=db24ec686&amp;color=0,0,0&amp;vtp=1"/>
          <p:cNvSpPr/>
          <p:nvPr/>
        </p:nvSpPr>
        <p:spPr>
          <a:xfrm>
            <a:off x="722376" y="1277747"/>
            <a:ext cx="10753344" cy="728853"/>
          </a:xfrm>
          <a:prstGeom prst="rect">
            <a:avLst/>
          </a:prstGeom>
          <a:noFill/>
        </p:spPr>
        <p:txBody>
          <a:bodyPr wrap="square" lIns="0" tIns="0" rIns="0" bIns="0" rtlCol="0" anchor="t"/>
          <a:lstStyle/>
          <a:p>
            <a:pPr>
              <a:lnSpc>
                <a:spcPct val="125000"/>
              </a:lnSpc>
              <a:tabLst>
                <a:tab pos="5483860" algn="l"/>
              </a:tabLst>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A.Worse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physical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appearance.</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.Inability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others.</a:t>
            </a:r>
            <a:endParaRPr lang="en-US" altLang="zh-CN" sz="2000" dirty="0"/>
          </a:p>
          <a:p>
            <a:pPr>
              <a:lnSpc>
                <a:spcPct val="125000"/>
              </a:lnSpc>
              <a:tabLst>
                <a:tab pos="5483860" algn="l"/>
              </a:tabLst>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C.Ignorance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dress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code.</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.Avoidance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social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problems.</a:t>
            </a:r>
            <a:endParaRPr lang="en-US" altLang="zh-CN" sz="2000" dirty="0"/>
          </a:p>
        </p:txBody>
      </p:sp>
      <p:sp>
        <p:nvSpPr>
          <p:cNvPr id="5" name="QC_7_AS.166_1#2734c0b38?vja=1&amp;pid=db24ec686&amp;color=0,0,0&amp;vtp=1"/>
          <p:cNvSpPr/>
          <p:nvPr/>
        </p:nvSpPr>
        <p:spPr>
          <a:xfrm>
            <a:off x="722376" y="2077847"/>
            <a:ext cx="10753344" cy="1532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细节理解题。根据第四段中的“They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feel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withdrawn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lose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self-confidence,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tend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avoid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even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stop</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interacting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others.”可知，阿尔法世代孩子的外貌焦虑会导致他们变得更加孤僻，往往避开人群，不与人交往，即无法融入他人。故选B项。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167_1#db088db5e?vja=1&amp;pid=db24ec686&amp;color=0,0,0&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should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parents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children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overcome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appearance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anxiety?(</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7_AN.168_1#db088db5e.bracket?vja=1&amp;pid=db24ec686&amp;color=0,0,0&amp;vpa=80&amp;vtp=1"/>
          <p:cNvSpPr/>
          <p:nvPr/>
        </p:nvSpPr>
        <p:spPr>
          <a:xfrm>
            <a:off x="8994839" y="896113"/>
            <a:ext cx="227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sz="2000" dirty="0"/>
          </a:p>
        </p:txBody>
      </p:sp>
      <p:sp>
        <p:nvSpPr>
          <p:cNvPr id="4" name="QC_7_BD.167_2#db088db5e.choices?vja=1&amp;pid=db24ec686&amp;color=0,0,0&amp;vtp=1"/>
          <p:cNvSpPr/>
          <p:nvPr/>
        </p:nvSpPr>
        <p:spPr>
          <a:xfrm>
            <a:off x="722376" y="1277747"/>
            <a:ext cx="10753344" cy="728853"/>
          </a:xfrm>
          <a:prstGeom prst="rect">
            <a:avLst/>
          </a:prstGeom>
          <a:noFill/>
        </p:spPr>
        <p:txBody>
          <a:bodyPr wrap="square" lIns="0" tIns="0" rIns="0" bIns="0" rtlCol="0" anchor="t"/>
          <a:lstStyle/>
          <a:p>
            <a:pPr>
              <a:lnSpc>
                <a:spcPct val="125000"/>
              </a:lnSpc>
              <a:tabLst>
                <a:tab pos="5483860" algn="l"/>
              </a:tabLst>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A.Enlarge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kids’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social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circle.</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.Relate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kids.</a:t>
            </a:r>
            <a:endParaRPr lang="en-US" altLang="zh-CN" sz="2000" dirty="0"/>
          </a:p>
          <a:p>
            <a:pPr>
              <a:lnSpc>
                <a:spcPct val="125000"/>
              </a:lnSpc>
              <a:tabLst>
                <a:tab pos="5483860" algn="l"/>
              </a:tabLst>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C.Guide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kids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appreciate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self-worth.</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.Focus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kids’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academic</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performance.</a:t>
            </a:r>
            <a:endParaRPr lang="en-US" altLang="zh-CN" sz="2000" dirty="0"/>
          </a:p>
        </p:txBody>
      </p:sp>
      <p:sp>
        <p:nvSpPr>
          <p:cNvPr id="5" name="QC_7_AS.169_1#db088db5e?vja=1&amp;pid=db24ec686&amp;color=0,0,0&amp;vtp=1"/>
          <p:cNvSpPr/>
          <p:nvPr/>
        </p:nvSpPr>
        <p:spPr>
          <a:xfrm>
            <a:off x="722376" y="2077847"/>
            <a:ext cx="10753344" cy="1913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推理判断题。根据最后一段中的“Instead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emptying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wallet,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help</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child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develop</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sense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self-sympathy.Learning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how</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treat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themselves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love,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acceptance,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understanding</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may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help</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reduce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appearance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anxiety.”可知，帮助孩子培养自我同情心，让他们学会用爱、接纳和理解对待自己，可以减轻孩子们的外貌焦虑。由此可推知，父母引导孩子欣赏自身价值可以帮助孩子克服外貌焦虑。故选C项。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_6_BD#44c7a6e3d?vja=1&amp;pid=0752848c4&amp;color=0,0,0&amp;tib=255,255,255&amp;vtp=1&amp;bt=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740664" y="900000"/>
            <a:ext cx="512064" cy="704088"/>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3" name="P_6_BD#44c7a6e3d?vja=1&amp;pid=0752848c4&amp;color=0,0,0&amp;tib=255,255,255&amp;iip=1&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748698" y="1863676"/>
            <a:ext cx="118872" cy="128016"/>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4" name="P_6_BD#44c7a6e3d?vja=1&amp;pid=0752848c4&amp;color=0,0,0&amp;vtp=1"/>
          <p:cNvSpPr/>
          <p:nvPr/>
        </p:nvSpPr>
        <p:spPr>
          <a:xfrm>
            <a:off x="722377" y="1737184"/>
            <a:ext cx="10749631" cy="3776853"/>
          </a:xfrm>
          <a:prstGeom prst="rect">
            <a:avLst/>
          </a:prstGeom>
          <a:noFill/>
        </p:spPr>
        <p:txBody>
          <a:bodyPr wrap="square" lIns="0" tIns="0" rIns="0" bIns="0" rtlCol="0" anchor="t"/>
          <a:lstStyle/>
          <a:p>
            <a:pPr algn="l">
              <a:lnSpc>
                <a:spcPct val="125000"/>
              </a:lnSpc>
            </a:pP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&amp;</a:t>
            </a:r>
            <a:r>
              <a:rPr lang="en-US" altLang="zh-CN" sz="100" b="0" i="0" kern="0" spc="-999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1&amp;</a:t>
            </a:r>
            <a:r>
              <a:rPr lang="en-US" altLang="zh-CN" sz="900" b="0" i="0" kern="0">
                <a:solidFill>
                  <a:srgbClr val="FFFFFF"/>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0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核心词汇</a:t>
            </a:r>
            <a:endParaRPr lang="en-US" altLang="zh-CN" sz="20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marR="0" lvl="0" indent="0" defTabSz="914400" rtl="0" eaLnBrk="1" fontAlgn="auto" latinLnBrk="0" hangingPunct="1">
              <a:lnSpc>
                <a:spcPct val="125000"/>
              </a:lnSpc>
              <a:spcBef>
                <a:spcPts val="0"/>
              </a:spcBef>
              <a:spcAft>
                <a:spcPts val="0"/>
              </a:spcAft>
              <a:buClrTx/>
              <a:buSzTx/>
              <a:buFontTx/>
              <a:buNone/>
              <a:defRPr/>
            </a:pP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1.involve</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1"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vt</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.涉及；包含；（使）参加，加入</a:t>
            </a:r>
            <a:endParaRPr kumimoji="0" lang="en-US" altLang="zh-CN" sz="20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ct val="125000"/>
              </a:lnSpc>
              <a:spcBef>
                <a:spcPts val="0"/>
              </a:spcBef>
              <a:spcAft>
                <a:spcPts val="0"/>
              </a:spcAft>
              <a:buClrTx/>
              <a:buSzTx/>
              <a:buFontTx/>
              <a:buNone/>
              <a:defRPr/>
            </a:pP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2.perceive</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1"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vt</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.注意到；察觉到；将</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微软雅黑" panose="020B0503020204020204" pitchFamily="34" charset="-122"/>
                <a:cs typeface="Times New Roman" panose="02020603050405020304" pitchFamily="34" charset="-120"/>
              </a:rPr>
              <a:t>……</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视为</a:t>
            </a:r>
            <a:endParaRPr kumimoji="0" lang="en-US" altLang="zh-CN" sz="20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ct val="125000"/>
              </a:lnSpc>
              <a:spcBef>
                <a:spcPts val="0"/>
              </a:spcBef>
              <a:spcAft>
                <a:spcPts val="0"/>
              </a:spcAft>
              <a:buClrTx/>
              <a:buSzTx/>
              <a:buFontTx/>
              <a:buNone/>
              <a:defRPr/>
            </a:pP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3.interact</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with</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与</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微软雅黑" panose="020B0503020204020204" pitchFamily="34" charset="-122"/>
                <a:cs typeface="Times New Roman" panose="02020603050405020304" pitchFamily="34" charset="-120"/>
              </a:rPr>
              <a:t>……</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交流；与</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微软雅黑" panose="020B0503020204020204" pitchFamily="34" charset="-122"/>
                <a:cs typeface="Times New Roman" panose="02020603050405020304" pitchFamily="34" charset="-120"/>
              </a:rPr>
              <a:t>……</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相互影响</a:t>
            </a:r>
            <a:endParaRPr kumimoji="0" lang="en-US" altLang="zh-CN" sz="20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ct val="125000"/>
              </a:lnSpc>
              <a:spcBef>
                <a:spcPts val="0"/>
              </a:spcBef>
              <a:spcAft>
                <a:spcPts val="0"/>
              </a:spcAft>
              <a:buClrTx/>
              <a:buSzTx/>
              <a:buFontTx/>
              <a:buNone/>
              <a:defRPr/>
            </a:pP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4.keep</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in</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mind</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that</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记住/考虑到</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微软雅黑" panose="020B0503020204020204" pitchFamily="34" charset="-122"/>
                <a:cs typeface="Times New Roman" panose="02020603050405020304" pitchFamily="34" charset="-120"/>
              </a:rPr>
              <a:t>……</a:t>
            </a:r>
            <a:endParaRPr kumimoji="0" lang="en-US" altLang="zh-CN" sz="2000" b="0" i="0" u="none" strike="noStrike" kern="1200" cap="none" spc="0" normalizeH="0" baseline="0" noProof="0">
              <a:ln>
                <a:noFill/>
              </a:ln>
              <a:solidFill>
                <a:prstClr val="black"/>
              </a:solidFill>
              <a:effectLst/>
              <a:uLnTx/>
              <a:uFillTx/>
              <a:latin typeface="宋体" panose="02010600030101010101" pitchFamily="2" charset="-122"/>
              <a:ea typeface="等线" panose="02010600030101010101" pitchFamily="2" charset="-122"/>
              <a:cs typeface="+mn-cs"/>
            </a:endParaRPr>
          </a:p>
          <a:p>
            <a:pPr marL="0" marR="0" lvl="0" indent="0" defTabSz="914400" rtl="0" eaLnBrk="1" fontAlgn="auto" latinLnBrk="0" hangingPunct="1">
              <a:lnSpc>
                <a:spcPct val="125000"/>
              </a:lnSpc>
              <a:spcBef>
                <a:spcPts val="0"/>
              </a:spcBef>
              <a:spcAft>
                <a:spcPts val="0"/>
              </a:spcAft>
              <a:buClrTx/>
              <a:buSzTx/>
              <a:buFontTx/>
              <a:buNone/>
              <a:defRPr/>
            </a:pP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5.have</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a/an</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effect</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on/upon</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对</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微软雅黑" panose="020B0503020204020204" pitchFamily="34" charset="-122"/>
                <a:cs typeface="Times New Roman" panose="02020603050405020304" pitchFamily="34" charset="-120"/>
              </a:rPr>
              <a:t>……</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产生</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微软雅黑" panose="020B0503020204020204" pitchFamily="34" charset="-122"/>
                <a:cs typeface="Times New Roman" panose="02020603050405020304" pitchFamily="34" charset="-120"/>
              </a:rPr>
              <a:t>……</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的影响</a:t>
            </a:r>
            <a:endParaRPr kumimoji="0" lang="en-US" altLang="zh-CN" sz="20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ct val="125000"/>
              </a:lnSpc>
              <a:spcBef>
                <a:spcPts val="0"/>
              </a:spcBef>
              <a:spcAft>
                <a:spcPts val="0"/>
              </a:spcAft>
              <a:buClrTx/>
              <a:buSzTx/>
              <a:buFontTx/>
              <a:buNone/>
              <a:defRPr/>
            </a:pPr>
            <a:r>
              <a:rPr kumimoji="0" lang="en-US" altLang="zh-CN" sz="100" b="0" i="0" u="none" strike="noStrike" kern="0" cap="none" spc="-99900" normalizeH="0" baseline="0" noProof="0">
                <a:ln>
                  <a:noFill/>
                </a:ln>
                <a:solidFill>
                  <a:srgbClr val="FFFFFF"/>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&amp;2&amp;</a:t>
            </a:r>
            <a:r>
              <a:rPr kumimoji="0" lang="en-US" altLang="zh-CN" sz="900" b="0" i="0" u="none" strike="noStrike" kern="0" cap="none" spc="0" normalizeH="0" baseline="0" noProof="0">
                <a:ln>
                  <a:noFill/>
                </a:ln>
                <a:solidFill>
                  <a:srgbClr val="FFFFFF"/>
                </a:solidFill>
                <a:effectLst/>
                <a:uLnTx/>
                <a:uFillTx/>
                <a:latin typeface="宋体" panose="02010600030101010101" pitchFamily="2" charset="-122"/>
                <a:ea typeface="微软雅黑" panose="020B0503020204020204" pitchFamily="34" charset="-122"/>
                <a:cs typeface="Times New Roman" panose="02020603050405020304" pitchFamily="34" charset="-120"/>
              </a:rPr>
              <a:t>   </a:t>
            </a:r>
            <a:r>
              <a:rPr kumimoji="0" lang="en-US" altLang="zh-CN" sz="2000" b="1"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构词法</a:t>
            </a:r>
            <a:endParaRPr kumimoji="0" lang="en-US" altLang="zh-CN" sz="1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ct val="125000"/>
              </a:lnSpc>
              <a:spcBef>
                <a:spcPts val="0"/>
              </a:spcBef>
              <a:spcAft>
                <a:spcPts val="0"/>
              </a:spcAft>
              <a:buClrTx/>
              <a:buSzTx/>
              <a:buFontTx/>
              <a:buNone/>
              <a:defRPr/>
            </a:pP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self-</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1"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prefix</a:t>
            </a:r>
            <a:r>
              <a:rPr kumimoji="0" lang="en-US" altLang="zh-CN" sz="2000" b="0" i="1"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由（靠）自己的；独自的；（对）自身的</a:t>
            </a:r>
            <a:endParaRPr kumimoji="0" lang="en-US" altLang="zh-CN" sz="20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ct val="125000"/>
              </a:lnSpc>
              <a:spcBef>
                <a:spcPts val="0"/>
              </a:spcBef>
              <a:spcAft>
                <a:spcPts val="0"/>
              </a:spcAft>
              <a:buClrTx/>
              <a:buSzTx/>
              <a:buFontTx/>
              <a:buNone/>
              <a:defRPr/>
            </a:pP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self-esteem</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1"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n</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.自尊（心）</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self-confidence</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1"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n</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.自信</a:t>
            </a:r>
            <a:endParaRPr kumimoji="0" lang="en-US" altLang="zh-CN" sz="20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ct val="125000"/>
              </a:lnSpc>
              <a:spcBef>
                <a:spcPts val="0"/>
              </a:spcBef>
              <a:spcAft>
                <a:spcPts val="0"/>
              </a:spcAft>
              <a:buClrTx/>
              <a:buSzTx/>
              <a:buFontTx/>
              <a:buNone/>
              <a:defRPr/>
            </a:pP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self-sympathy</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1"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n</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.自我同情</a:t>
            </a:r>
            <a:endParaRPr lang="en-US" altLang="zh-CN" sz="100" dirty="0"/>
          </a:p>
        </p:txBody>
      </p:sp>
      <p:pic>
        <p:nvPicPr>
          <p:cNvPr id="6" name="P_6_BD#44c7a6e3d?vja=1&amp;pid=0752848c4&amp;color=0,0,0&amp;tib=255,255,255&amp;iip=2&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748698" y="4149676"/>
            <a:ext cx="118872" cy="128016"/>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170_1#450b034c3?vja=1&amp;pid=729a820c6&amp;color=0,0,0&amp;vtp=1&amp;bt=1"/>
          <p:cNvSpPr/>
          <p:nvPr/>
        </p:nvSpPr>
        <p:spPr>
          <a:xfrm>
            <a:off x="722376" y="900000"/>
            <a:ext cx="10753344" cy="3771202"/>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[江苏镇江中学2025高二期中]</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enthusiastic</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reader,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always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believed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understanding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pages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book.1.</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introduce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characters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feel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around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connection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between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readers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text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literature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powerful,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value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personal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library.It’s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collection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reflects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journey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through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words.</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library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vast,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book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carefully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chosen.I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mix</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book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types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collection,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ranging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classic</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literature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contemporary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fiction.2.</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type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offers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different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perspective,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looking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life.While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books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challenge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thinking,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others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provide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comfort.It’s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important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balance.A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well-organised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library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well-balanced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mind.</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#2</a:t>
            </a:r>
            <a:endParaRPr lang="en-US" altLang="zh-CN" sz="2000" dirty="0"/>
          </a:p>
        </p:txBody>
      </p:sp>
      <p:sp>
        <p:nvSpPr>
          <p:cNvPr id="3" name="QM_6_AN.171_1#450b034c3.blank?vja=1&amp;pid=729a820c6&amp;color=0,0,0&amp;vpa=81&amp;vtp=1"/>
          <p:cNvSpPr/>
          <p:nvPr/>
        </p:nvSpPr>
        <p:spPr>
          <a:xfrm>
            <a:off x="7442264" y="1242900"/>
            <a:ext cx="198438"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F</a:t>
            </a:r>
            <a:endParaRPr lang="en-US" altLang="zh-CN" sz="2000" dirty="0"/>
          </a:p>
        </p:txBody>
      </p:sp>
      <p:sp>
        <p:nvSpPr>
          <p:cNvPr id="4" name="QM_6_AN.172_1#450b034c3.blank?vja=1&amp;pid=729a820c6&amp;color=0,0,0&amp;vpa=82&amp;vtp=1"/>
          <p:cNvSpPr/>
          <p:nvPr/>
        </p:nvSpPr>
        <p:spPr>
          <a:xfrm>
            <a:off x="8854504" y="3147900"/>
            <a:ext cx="227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173_1#450b034c3?vja=1&amp;pid=729a820c6&amp;color=0,0,0&amp;mp=1&amp;vtp=1&amp;bt=1"/>
          <p:cNvSpPr/>
          <p:nvPr/>
        </p:nvSpPr>
        <p:spPr>
          <a:xfrm>
            <a:off x="722376" y="900000"/>
            <a:ext cx="10753344" cy="4533202"/>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Among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favourites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Jane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Austen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George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Orwell.Austen’s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sharp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observations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society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relationships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timeless.Her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characters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imperfect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charming.Orwell,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offers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stark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（严酷的）</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view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world.3.</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authors,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though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different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style,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taught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invaluable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lessons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humanity.</a:t>
            </a:r>
            <a:endParaRPr lang="en-US" altLang="zh-CN" sz="2000" dirty="0"/>
          </a:p>
          <a:p>
            <a:pPr algn="just">
              <a:lnSpc>
                <a:spcPct val="125000"/>
              </a:lnSpc>
            </a:pP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Biographies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（传记）</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life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stories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offer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insights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lives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extraordinary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individuals.They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remind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greatness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forms.Reading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struggles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success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others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incredibly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inspiring.It’s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reminder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potential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difference.These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stories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encourage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reflect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own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life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wish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behind.</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library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reflection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am.It’s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sign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learning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desire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understand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world.Books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stepping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journey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discovery.They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companions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loneliness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guides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uncertainty.5.</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a:t>
            </a:r>
            <a:r>
              <a:rPr lang="en-US" altLang="zh-CN" sz="100" b="0" i="0" kern="0" spc="-999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5</a:t>
            </a:r>
            <a:endParaRPr lang="en-US" altLang="zh-CN" sz="2000" dirty="0"/>
          </a:p>
        </p:txBody>
      </p:sp>
      <p:sp>
        <p:nvSpPr>
          <p:cNvPr id="3" name="QM_6_AN.174_1#450b034c3.blank?vja=1&amp;pid=729a820c6&amp;color=0,0,0&amp;mp=1&amp;vpa=83&amp;vtp=1"/>
          <p:cNvSpPr/>
          <p:nvPr/>
        </p:nvSpPr>
        <p:spPr>
          <a:xfrm>
            <a:off x="10483977" y="1623900"/>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sz="2000" dirty="0"/>
          </a:p>
        </p:txBody>
      </p:sp>
      <p:sp>
        <p:nvSpPr>
          <p:cNvPr id="4" name="QM_6_AN.175_1#450b034c3.blank?vja=1&amp;pid=729a820c6&amp;color=0,0,0&amp;mp=1&amp;vpa=84&amp;vtp=1"/>
          <p:cNvSpPr/>
          <p:nvPr/>
        </p:nvSpPr>
        <p:spPr>
          <a:xfrm>
            <a:off x="1468501" y="2385900"/>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5" name="QM_6_AN.176_1#450b034c3.blank?vja=1&amp;pid=729a820c6&amp;color=0,0,0&amp;mp=1&amp;vpa=85&amp;vtp=1"/>
          <p:cNvSpPr/>
          <p:nvPr/>
        </p:nvSpPr>
        <p:spPr>
          <a:xfrm>
            <a:off x="8608441" y="5052900"/>
            <a:ext cx="212725"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E</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177_1#450b034c3?vja=1&amp;pid=729a820c6&amp;color=0,0,0&amp;vtp=1&amp;bt=1"/>
          <p:cNvSpPr/>
          <p:nvPr/>
        </p:nvSpPr>
        <p:spPr>
          <a:xfrm>
            <a:off x="722376" y="896112"/>
            <a:ext cx="10753344" cy="2566480"/>
          </a:xfrm>
          <a:prstGeom prst="rect">
            <a:avLst/>
          </a:prstGeom>
          <a:noFill/>
        </p:spPr>
        <p:txBody>
          <a:bodyPr wrap="square" lIns="0" tIns="0" rIns="0" bIns="0" rtlCol="0" anchor="t"/>
          <a:lstStyle/>
          <a:p>
            <a:pPr algn="l">
              <a:lnSpc>
                <a:spcPct val="122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enjoy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non-fiction.</a:t>
            </a:r>
            <a:endParaRPr lang="en-US" altLang="zh-CN" sz="2000" dirty="0"/>
          </a:p>
          <a:p>
            <a:pPr algn="l">
              <a:lnSpc>
                <a:spcPct val="122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believe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power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variety.</a:t>
            </a:r>
            <a:endParaRPr lang="en-US" altLang="zh-CN" sz="2000" dirty="0"/>
          </a:p>
          <a:p>
            <a:pPr algn="l">
              <a:lnSpc>
                <a:spcPct val="122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library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beyond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collection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books.</a:t>
            </a:r>
            <a:endParaRPr lang="en-US" altLang="zh-CN" sz="2000" dirty="0"/>
          </a:p>
          <a:p>
            <a:pPr algn="l">
              <a:lnSpc>
                <a:spcPct val="122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stories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warning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action.</a:t>
            </a:r>
            <a:endParaRPr lang="en-US" altLang="zh-CN" sz="2000" dirty="0"/>
          </a:p>
          <a:p>
            <a:pPr algn="l">
              <a:lnSpc>
                <a:spcPct val="122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E.Through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continue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explore,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dream.</a:t>
            </a:r>
            <a:endParaRPr lang="en-US" altLang="zh-CN" sz="2000" dirty="0"/>
          </a:p>
          <a:p>
            <a:pPr algn="l">
              <a:lnSpc>
                <a:spcPct val="122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stories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shape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view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broaden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minds.</a:t>
            </a:r>
            <a:endParaRPr lang="en-US" altLang="zh-CN" sz="2000" dirty="0"/>
          </a:p>
          <a:p>
            <a:pPr algn="l">
              <a:lnSpc>
                <a:spcPct val="122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G.Historical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fiction,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particular,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holds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special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heart.</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#7</a:t>
            </a:r>
            <a:endParaRPr lang="en-US" altLang="zh-CN" sz="2000" dirty="0"/>
          </a:p>
        </p:txBody>
      </p:sp>
      <p:sp>
        <p:nvSpPr>
          <p:cNvPr id="3" name="QM_6_EX.178_1#450b034c3?vja=1&amp;pid=729a820c6&amp;color=0,0,0&amp;vtp=1"/>
          <p:cNvSpPr/>
          <p:nvPr/>
        </p:nvSpPr>
        <p:spPr>
          <a:xfrm>
            <a:off x="722376" y="3503612"/>
            <a:ext cx="10753344" cy="716407"/>
          </a:xfrm>
          <a:prstGeom prst="rect">
            <a:avLst/>
          </a:prstGeom>
          <a:noFill/>
        </p:spPr>
        <p:txBody>
          <a:bodyPr wrap="square" lIns="0" tIns="0" rIns="0" bIns="0" rtlCol="0" anchor="t"/>
          <a:lstStyle/>
          <a:p>
            <a:pPr algn="l">
              <a:lnSpc>
                <a:spcPct val="122000"/>
              </a:lnSpc>
            </a:pP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【语篇导读】</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本文是一篇记叙文。作者阐述了书籍对于个人成长、世界观塑造以及自我探索的深刻价值，并分享了自己阅读不同类型书籍的感悟。</a:t>
            </a:r>
            <a:endParaRPr lang="en-US" altLang="zh-CN" sz="2000" dirty="0"/>
          </a:p>
        </p:txBody>
      </p:sp>
      <p:sp>
        <p:nvSpPr>
          <p:cNvPr id="4" name="QB_7_BD.179_1#796ac1718?vja=1&amp;pid=450b034c3&amp;color=0,0,0&amp;vtp=1"/>
          <p:cNvSpPr/>
          <p:nvPr/>
        </p:nvSpPr>
        <p:spPr>
          <a:xfrm>
            <a:off x="722376" y="4256659"/>
            <a:ext cx="10753344" cy="340995"/>
          </a:xfrm>
          <a:prstGeom prst="rect">
            <a:avLst/>
          </a:prstGeom>
          <a:noFill/>
        </p:spPr>
        <p:txBody>
          <a:bodyPr wrap="square" lIns="0" tIns="0" rIns="0" bIns="0" rtlCol="0" anchor="t"/>
          <a:lstStyle/>
          <a:p>
            <a:pPr algn="l">
              <a:lnSpc>
                <a:spcPct val="122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2000" dirty="0"/>
          </a:p>
        </p:txBody>
      </p:sp>
      <p:sp>
        <p:nvSpPr>
          <p:cNvPr id="5" name="QB_7_AN.180_1#796ac1718.blank?vja=1&amp;pid=450b034c3&amp;color=0,0,0&amp;vpa=86&amp;vtp=1"/>
          <p:cNvSpPr/>
          <p:nvPr/>
        </p:nvSpPr>
        <p:spPr>
          <a:xfrm>
            <a:off x="1049401" y="4218559"/>
            <a:ext cx="198438" cy="344297"/>
          </a:xfrm>
          <a:prstGeom prst="rect">
            <a:avLst/>
          </a:prstGeom>
          <a:noFill/>
        </p:spPr>
        <p:txBody>
          <a:bodyPr wrap="none" lIns="0" tIns="0" rIns="0" bIns="0" rtlCol="0" anchor="t"/>
          <a:lstStyle/>
          <a:p>
            <a:pPr algn="ctr">
              <a:lnSpc>
                <a:spcPct val="122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F</a:t>
            </a:r>
            <a:endParaRPr lang="en-US" altLang="zh-CN" sz="2000" dirty="0"/>
          </a:p>
        </p:txBody>
      </p:sp>
      <p:sp>
        <p:nvSpPr>
          <p:cNvPr id="6" name="QB_7_AS.181_1#796ac1718?vja=1&amp;pid=450b034c3&amp;color=0,0,0&amp;vtp=1"/>
          <p:cNvSpPr/>
          <p:nvPr/>
        </p:nvSpPr>
        <p:spPr>
          <a:xfrm>
            <a:off x="722376" y="4678172"/>
            <a:ext cx="10753344" cy="1497076"/>
          </a:xfrm>
          <a:prstGeom prst="rect">
            <a:avLst/>
          </a:prstGeom>
          <a:noFill/>
        </p:spPr>
        <p:txBody>
          <a:bodyPr wrap="square" lIns="0" tIns="0" rIns="0" bIns="0" rtlCol="0" anchor="t"/>
          <a:lstStyle/>
          <a:p>
            <a:pPr algn="l">
              <a:lnSpc>
                <a:spcPct val="122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空前指出作者坚信理解世界的关键在于书籍。空后内容则具体介绍了读者与书中角色以及文字之间的联系。设空处应承上启下，解释书籍如何帮助我们理解世界。F项（我们读的故事塑造了我们的世界观，开阔了我们的视野）符合语境，空后一句中的They指代F项中的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stories。故选F项。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P spid="6" grpId="0" animBg="1" build="p"/>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7_BD.182_1#6108f90d7?vja=1&amp;pid=450b034c3&amp;color=0,0,0&amp;mp=1&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2000" dirty="0"/>
          </a:p>
        </p:txBody>
      </p:sp>
      <p:sp>
        <p:nvSpPr>
          <p:cNvPr id="3" name="QB_7_AN.183_1#6108f90d7.blank?vja=1&amp;pid=450b034c3&amp;color=0,0,0&amp;mp=1&amp;vpa=87&amp;vtp=1"/>
          <p:cNvSpPr/>
          <p:nvPr/>
        </p:nvSpPr>
        <p:spPr>
          <a:xfrm>
            <a:off x="1036701" y="858013"/>
            <a:ext cx="227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000" dirty="0"/>
          </a:p>
        </p:txBody>
      </p:sp>
      <p:sp>
        <p:nvSpPr>
          <p:cNvPr id="4" name="QB_7_AS.184_1#6108f90d7?vja=1&amp;pid=450b034c3&amp;color=0,0,0&amp;vtp=1"/>
          <p:cNvSpPr/>
          <p:nvPr/>
        </p:nvSpPr>
        <p:spPr>
          <a:xfrm>
            <a:off x="722376" y="1315847"/>
            <a:ext cx="10753344" cy="1151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空前提到作者收藏了很多不同类型的书，空后则解释每种类型的书都提供了不同的视角，发挥了不同的作用。由此可知，设空处应解释作者为何要收藏多种类型的书。B项（我相信多样性的力量）引出了下文对不同类型书籍的作用的介绍，符合语境。故选B项。</a:t>
            </a:r>
            <a:endParaRPr lang="en-US" altLang="zh-CN" sz="2200" dirty="0"/>
          </a:p>
        </p:txBody>
      </p:sp>
      <p:sp>
        <p:nvSpPr>
          <p:cNvPr id="5" name="QB_7_BD.185_1#8fc5c90a9?vja=1&amp;pid=450b034c3&amp;color=0,0,0&amp;vtp=1"/>
          <p:cNvSpPr/>
          <p:nvPr/>
        </p:nvSpPr>
        <p:spPr>
          <a:xfrm>
            <a:off x="722376" y="2504059"/>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2000" dirty="0"/>
          </a:p>
        </p:txBody>
      </p:sp>
      <p:sp>
        <p:nvSpPr>
          <p:cNvPr id="6" name="QB_7_AN.186_1#8fc5c90a9.blank?vja=1&amp;pid=450b034c3&amp;color=0,0,0&amp;vpa=88&amp;vtp=1"/>
          <p:cNvSpPr/>
          <p:nvPr/>
        </p:nvSpPr>
        <p:spPr>
          <a:xfrm>
            <a:off x="1024001" y="2465959"/>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sz="2000" dirty="0"/>
          </a:p>
        </p:txBody>
      </p:sp>
      <p:sp>
        <p:nvSpPr>
          <p:cNvPr id="7" name="QB_7_AS.187_1#8fc5c90a9?vja=1&amp;pid=450b034c3&amp;color=0,0,0&amp;vtp=1"/>
          <p:cNvSpPr/>
          <p:nvPr/>
        </p:nvSpPr>
        <p:spPr>
          <a:xfrm>
            <a:off x="722376" y="2928747"/>
            <a:ext cx="10753344" cy="1532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上文介绍了作者最喜欢的两位作家以及作者喜欢简·奥斯汀的原因；根据“Orwell,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other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and”可知，此处在介绍作者喜欢乔治·奥威尔的原因，因此设空处应关于奥威尔的作品或个人风格等。D项（他的故事既是警告，也是行动的号召）描述了其作品的深刻寓意，符合语境，且D项中的代词His指代上文的Orwell，故选D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7_AS.187_2#8fc5c90a9?vja=1&amp;pid=450b034c3&amp;color=0,0,0&amp;mp=1&amp;vtp=1&amp;bt=1"/>
          <p:cNvSpPr/>
          <p:nvPr/>
        </p:nvSpPr>
        <p:spPr>
          <a:xfrm>
            <a:off x="722376" y="900000"/>
            <a:ext cx="10753344" cy="4161155"/>
          </a:xfrm>
          <a:prstGeom prst="rect">
            <a:avLst/>
          </a:prstGeom>
          <a:noFill/>
        </p:spPr>
        <p:txBody>
          <a:bodyPr wrap="square" lIns="0" tIns="0" rIns="0" bIns="0" rtlCol="0" anchor="t"/>
          <a:lstStyle/>
          <a:p>
            <a:pPr algn="l">
              <a:lnSpc>
                <a:spcPct val="125000"/>
              </a:lnSpc>
            </a:pPr>
            <a:r>
              <a:rPr lang="en-US" altLang="zh-CN" sz="20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方法总结</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巧用“代词指代”，精准锁定解题线索</a:t>
            </a:r>
            <a:endParaRPr lang="en-US" altLang="zh-CN" sz="2000" dirty="0"/>
          </a:p>
          <a:p>
            <a:pPr algn="l">
              <a:lnSpc>
                <a:spcPct val="125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在解答7选5题目时，除了要梳理文章的逻辑脉络，我们还可以利用一个非常关键的语法线索——代词的指代关系，来精准定位答案。</a:t>
            </a:r>
            <a:endParaRPr lang="en-US" altLang="zh-CN" sz="2000" dirty="0"/>
          </a:p>
          <a:p>
            <a:pPr algn="l">
              <a:lnSpc>
                <a:spcPct val="125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代词（如it、he、they、this等）在语篇中起着重要的衔接作用，它必然指代上文出现过的某个特定对象。这种语法上的强关联性为我们判断句子间的逻辑关系提供了可靠的依据。</a:t>
            </a:r>
            <a:endParaRPr lang="en-US" altLang="zh-CN" sz="2000" dirty="0"/>
          </a:p>
          <a:p>
            <a:pPr algn="l">
              <a:lnSpc>
                <a:spcPct val="125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1）解题时，如果空后的句子包含代词，我们就可以通过分析该代词，反向推导出设空处提到的指代对象。例如，在第1小题中，空后的句子以They开头，它指代前文提到的一个复数名词。同时，They所在句子提到“它们向我们介绍人物”，这进一步暗示了指代对象应为“故事”“书籍”等。带着这条线索，我们去审查选项，答案便可被精准锁定。</a:t>
            </a:r>
            <a:endParaRPr lang="en-US" altLang="zh-CN" sz="2000" dirty="0"/>
          </a:p>
          <a:p>
            <a:pPr algn="l">
              <a:lnSpc>
                <a:spcPct val="125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（2）如果是选项中包含代词，则在空前的句子中寻找对应关系，再验证答案。例如在本题中，答案选项中出现了代词His，这时可以根据指代关系来检查该选项是否符合语境。</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6_BD#e87d2a0f4?vja=1&amp;pid=81872de47&amp;color=0,0,0&amp;vtp=1&amp;bt=1"/>
          <p:cNvSpPr/>
          <p:nvPr/>
        </p:nvSpPr>
        <p:spPr>
          <a:xfrm>
            <a:off x="722376" y="896112"/>
            <a:ext cx="10753344" cy="696849"/>
          </a:xfrm>
          <a:prstGeom prst="rect">
            <a:avLst/>
          </a:prstGeom>
          <a:noFill/>
        </p:spPr>
        <p:txBody>
          <a:bodyPr wrap="square" lIns="0" tIns="0" rIns="0" bIns="0" rtlCol="0" anchor="t"/>
          <a:lstStyle/>
          <a:p>
            <a:pPr algn="l">
              <a:lnSpc>
                <a:spcPct val="119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在空白处填入1</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个适当的单词或括号内单词的正确形式。</a:t>
            </a:r>
            <a:endPar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marR="0" lvl="0" indent="0" defTabSz="914400" rtl="0" eaLnBrk="1" fontAlgn="auto" latinLnBrk="0" hangingPunct="1">
              <a:lnSpc>
                <a:spcPct val="119000"/>
              </a:lnSpc>
              <a:spcBef>
                <a:spcPts val="0"/>
              </a:spcBef>
              <a:spcAft>
                <a:spcPts val="0"/>
              </a:spcAft>
              <a:buClrTx/>
              <a:buSzTx/>
              <a:buFontTx/>
              <a:buNone/>
              <a:defRPr/>
            </a:pP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1.He</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has</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been</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thinking</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about</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reading</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more</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books</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to</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________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（large）</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his</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vocabulary.</a:t>
            </a:r>
            <a:endParaRPr lang="en-US" altLang="zh-CN" sz="2000" dirty="0"/>
          </a:p>
        </p:txBody>
      </p:sp>
      <p:sp>
        <p:nvSpPr>
          <p:cNvPr id="4" name="QB_6_AN.2_1#e87d2a0f4.blank?vja=1&amp;pid=81872de47&amp;color=0,0,0&amp;vpa=1&amp;vtp=1"/>
          <p:cNvSpPr/>
          <p:nvPr/>
        </p:nvSpPr>
        <p:spPr>
          <a:xfrm>
            <a:off x="6748526" y="1208024"/>
            <a:ext cx="798703" cy="337439"/>
          </a:xfrm>
          <a:prstGeom prst="rect">
            <a:avLst/>
          </a:prstGeom>
          <a:noFill/>
        </p:spPr>
        <p:txBody>
          <a:bodyPr wrap="none" lIns="0" tIns="0" rIns="0" bIns="0" rtlCol="0" anchor="t"/>
          <a:lstStyle/>
          <a:p>
            <a:pPr algn="ctr">
              <a:lnSpc>
                <a:spcPct val="119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enlarge</a:t>
            </a:r>
            <a:endParaRPr lang="en-US" altLang="zh-CN" sz="2000" dirty="0"/>
          </a:p>
        </p:txBody>
      </p:sp>
      <p:sp>
        <p:nvSpPr>
          <p:cNvPr id="5" name="QB_6_AS.3_1#4b091ea3c?vja=1&amp;pid=81872de47&amp;color=0,0,0&amp;vtp=1"/>
          <p:cNvSpPr/>
          <p:nvPr/>
        </p:nvSpPr>
        <p:spPr>
          <a:xfrm>
            <a:off x="722376" y="1665034"/>
            <a:ext cx="10753344" cy="1099122"/>
          </a:xfrm>
          <a:prstGeom prst="rect">
            <a:avLst/>
          </a:prstGeom>
          <a:noFill/>
        </p:spPr>
        <p:txBody>
          <a:bodyPr wrap="square" lIns="0" tIns="0" rIns="0" bIns="0" rtlCol="0" anchor="t"/>
          <a:lstStyle/>
          <a:p>
            <a:pPr algn="just">
              <a:lnSpc>
                <a:spcPct val="119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句意为：他一直在考虑读更多的书以扩大词汇量。设空处前为不定式符号to，to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___</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vocabulary为不定式短语作目的状语，故此处应用动词原形；根据句意可知，此处表示“扩大”，应用enlarge。故填enlarge。</a:t>
            </a:r>
            <a:endParaRPr lang="en-US" altLang="zh-CN" sz="2200" dirty="0"/>
          </a:p>
        </p:txBody>
      </p:sp>
      <p:sp>
        <p:nvSpPr>
          <p:cNvPr id="6" name="QB_6_BD.4_1#33ad57565?vja=1&amp;pid=81872de47&amp;color=0,0,0&amp;vtp=1"/>
          <p:cNvSpPr/>
          <p:nvPr/>
        </p:nvSpPr>
        <p:spPr>
          <a:xfrm>
            <a:off x="722376" y="2793873"/>
            <a:ext cx="10753344" cy="700151"/>
          </a:xfrm>
          <a:prstGeom prst="rect">
            <a:avLst/>
          </a:prstGeom>
          <a:noFill/>
        </p:spPr>
        <p:txBody>
          <a:bodyPr wrap="square" lIns="0" tIns="0" rIns="0" bIns="0" rtlCol="0" anchor="t"/>
          <a:lstStyle/>
          <a:p>
            <a:pPr algn="just">
              <a:lnSpc>
                <a:spcPct val="119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2.Don’t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judge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person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（appear）—there’s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meets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eye.</a:t>
            </a:r>
            <a:endParaRPr lang="en-US" altLang="zh-CN" sz="2000" dirty="0"/>
          </a:p>
        </p:txBody>
      </p:sp>
      <p:sp>
        <p:nvSpPr>
          <p:cNvPr id="7" name="QB_6_AN.5_1#33ad57565.blank?vja=1&amp;pid=81872de47&amp;color=0,0,0&amp;vpa=2&amp;vtp=1"/>
          <p:cNvSpPr/>
          <p:nvPr/>
        </p:nvSpPr>
        <p:spPr>
          <a:xfrm>
            <a:off x="4587050" y="2743073"/>
            <a:ext cx="1198563" cy="337439"/>
          </a:xfrm>
          <a:prstGeom prst="rect">
            <a:avLst/>
          </a:prstGeom>
          <a:noFill/>
        </p:spPr>
        <p:txBody>
          <a:bodyPr wrap="none" lIns="0" tIns="0" rIns="0" bIns="0" rtlCol="0" anchor="t"/>
          <a:lstStyle/>
          <a:p>
            <a:pPr algn="ctr">
              <a:lnSpc>
                <a:spcPct val="119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appearance</a:t>
            </a:r>
            <a:endParaRPr lang="en-US" altLang="zh-CN" sz="2000" dirty="0"/>
          </a:p>
        </p:txBody>
      </p:sp>
      <p:sp>
        <p:nvSpPr>
          <p:cNvPr id="8" name="QB_6_AS.6_1#33ad57565?vja=1&amp;pid=81872de47&amp;color=0,0,0&amp;vtp=1"/>
          <p:cNvSpPr/>
          <p:nvPr/>
        </p:nvSpPr>
        <p:spPr>
          <a:xfrm>
            <a:off x="722376" y="3565970"/>
            <a:ext cx="10753344" cy="1099122"/>
          </a:xfrm>
          <a:prstGeom prst="rect">
            <a:avLst/>
          </a:prstGeom>
          <a:noFill/>
        </p:spPr>
        <p:txBody>
          <a:bodyPr wrap="square" lIns="0" tIns="0" rIns="0" bIns="0" rtlCol="0" anchor="t"/>
          <a:lstStyle/>
          <a:p>
            <a:pPr algn="l">
              <a:lnSpc>
                <a:spcPct val="119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句意为：不要以外貌来评价这个人——他比表面所看到的更有内涵。设空处作介词by的宾语，且其前有形容词性物主代词his修饰，应用名词。结合this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person和him可知，此处应填appearance。</a:t>
            </a:r>
            <a:endParaRPr lang="en-US" altLang="zh-CN" sz="2200" dirty="0"/>
          </a:p>
        </p:txBody>
      </p:sp>
      <p:sp>
        <p:nvSpPr>
          <p:cNvPr id="9" name="QB_6_BD.7_1#dc45ea34f?vja=1&amp;pid=81872de47&amp;color=0,0,0&amp;vtp=1"/>
          <p:cNvSpPr/>
          <p:nvPr/>
        </p:nvSpPr>
        <p:spPr>
          <a:xfrm>
            <a:off x="722376" y="4698873"/>
            <a:ext cx="10753344" cy="696849"/>
          </a:xfrm>
          <a:prstGeom prst="rect">
            <a:avLst/>
          </a:prstGeom>
          <a:noFill/>
        </p:spPr>
        <p:txBody>
          <a:bodyPr wrap="square" lIns="0" tIns="0" rIns="0" bIns="0" rtlCol="0" anchor="t"/>
          <a:lstStyle/>
          <a:p>
            <a:pPr algn="just">
              <a:lnSpc>
                <a:spcPct val="119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3.People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living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lack</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electricity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often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keep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supply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candles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power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failures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occur.</a:t>
            </a:r>
            <a:endParaRPr lang="en-US" altLang="zh-CN" sz="2000" dirty="0"/>
          </a:p>
        </p:txBody>
      </p:sp>
      <p:sp>
        <p:nvSpPr>
          <p:cNvPr id="10" name="QB_6_AN.8_1#dc45ea34f.blank?vja=1&amp;pid=81872de47&amp;color=0,0,0&amp;vpa=3&amp;vtp=1"/>
          <p:cNvSpPr/>
          <p:nvPr/>
        </p:nvSpPr>
        <p:spPr>
          <a:xfrm>
            <a:off x="6421819" y="4660773"/>
            <a:ext cx="268288" cy="337439"/>
          </a:xfrm>
          <a:prstGeom prst="rect">
            <a:avLst/>
          </a:prstGeom>
          <a:noFill/>
        </p:spPr>
        <p:txBody>
          <a:bodyPr wrap="none" lIns="0" tIns="0" rIns="0" bIns="0" rtlCol="0" anchor="t"/>
          <a:lstStyle/>
          <a:p>
            <a:pPr algn="ctr">
              <a:lnSpc>
                <a:spcPct val="119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of</a:t>
            </a:r>
            <a:endParaRPr lang="en-US" altLang="zh-CN" sz="2000" dirty="0"/>
          </a:p>
        </p:txBody>
      </p:sp>
      <p:sp>
        <p:nvSpPr>
          <p:cNvPr id="11" name="QB_6_AS.9_1#dc45ea34f?vja=1&amp;pid=81872de47&amp;color=0,0,0&amp;vtp=1"/>
          <p:cNvSpPr/>
          <p:nvPr/>
        </p:nvSpPr>
        <p:spPr>
          <a:xfrm>
            <a:off x="722376" y="5461572"/>
            <a:ext cx="10753344" cy="733108"/>
          </a:xfrm>
          <a:prstGeom prst="rect">
            <a:avLst/>
          </a:prstGeom>
          <a:noFill/>
        </p:spPr>
        <p:txBody>
          <a:bodyPr wrap="square" lIns="0" tIns="0" rIns="0" bIns="0" rtlCol="0" anchor="t"/>
          <a:lstStyle/>
          <a:p>
            <a:pPr algn="l">
              <a:lnSpc>
                <a:spcPct val="119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句意为：生活在缺电地区的人们经常储备蜡烛以防停电。a/the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lack</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意为“缺少/缺乏</a:t>
            </a:r>
            <a:r>
              <a:rPr lang="en-US" altLang="zh-CN" sz="2000" b="0" i="0" dirty="0">
                <a:solidFill>
                  <a:srgbClr val="385723"/>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”，为固定短语。</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7">
                                            <p:bg/>
                                          </p:spTgt>
                                        </p:tgtEl>
                                        <p:attrNameLst>
                                          <p:attrName>style.visibility</p:attrName>
                                        </p:attrNameLst>
                                      </p:cBhvr>
                                      <p:to>
                                        <p:strVal val="visible"/>
                                      </p:to>
                                    </p:set>
                                    <p:animEffect transition="in" filter="fade">
                                      <p:cBhvr>
                                        <p:cTn id="23" dur="500"/>
                                        <p:tgtEl>
                                          <p:spTgt spid="7">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7">
                                            <p:txEl>
                                              <p:pRg st="0" end="0"/>
                                            </p:txEl>
                                          </p:spTgt>
                                        </p:tgtEl>
                                        <p:attrNameLst>
                                          <p:attrName>style.visibility</p:attrName>
                                        </p:attrNameLst>
                                      </p:cBhvr>
                                      <p:to>
                                        <p:strVal val="visible"/>
                                      </p:to>
                                    </p:set>
                                    <p:animEffect transition="in" filter="fade">
                                      <p:cBhvr>
                                        <p:cTn id="26" dur="500"/>
                                        <p:tgtEl>
                                          <p:spTgt spid="7">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8">
                                            <p:bg/>
                                          </p:spTgt>
                                        </p:tgtEl>
                                        <p:attrNameLst>
                                          <p:attrName>style.visibility</p:attrName>
                                        </p:attrNameLst>
                                      </p:cBhvr>
                                      <p:to>
                                        <p:strVal val="visible"/>
                                      </p:to>
                                    </p:set>
                                    <p:animEffect transition="in" filter="fade">
                                      <p:cBhvr>
                                        <p:cTn id="31" dur="500"/>
                                        <p:tgtEl>
                                          <p:spTgt spid="8">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8">
                                            <p:txEl>
                                              <p:pRg st="0" end="0"/>
                                            </p:txEl>
                                          </p:spTgt>
                                        </p:tgtEl>
                                        <p:attrNameLst>
                                          <p:attrName>style.visibility</p:attrName>
                                        </p:attrNameLst>
                                      </p:cBhvr>
                                      <p:to>
                                        <p:strVal val="visible"/>
                                      </p:to>
                                    </p:set>
                                    <p:animEffect transition="in" filter="fade">
                                      <p:cBhvr>
                                        <p:cTn id="34" dur="500"/>
                                        <p:tgtEl>
                                          <p:spTgt spid="8">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10">
                                            <p:bg/>
                                          </p:spTgt>
                                        </p:tgtEl>
                                        <p:attrNameLst>
                                          <p:attrName>style.visibility</p:attrName>
                                        </p:attrNameLst>
                                      </p:cBhvr>
                                      <p:to>
                                        <p:strVal val="visible"/>
                                      </p:to>
                                    </p:set>
                                    <p:animEffect transition="in" filter="fade">
                                      <p:cBhvr>
                                        <p:cTn id="39" dur="500"/>
                                        <p:tgtEl>
                                          <p:spTgt spid="10">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10">
                                            <p:txEl>
                                              <p:pRg st="0" end="0"/>
                                            </p:txEl>
                                          </p:spTgt>
                                        </p:tgtEl>
                                        <p:attrNameLst>
                                          <p:attrName>style.visibility</p:attrName>
                                        </p:attrNameLst>
                                      </p:cBhvr>
                                      <p:to>
                                        <p:strVal val="visible"/>
                                      </p:to>
                                    </p:set>
                                    <p:animEffect transition="in" filter="fade">
                                      <p:cBhvr>
                                        <p:cTn id="42" dur="500"/>
                                        <p:tgtEl>
                                          <p:spTgt spid="10">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1">
                                            <p:bg/>
                                          </p:spTgt>
                                        </p:tgtEl>
                                        <p:attrNameLst>
                                          <p:attrName>style.visibility</p:attrName>
                                        </p:attrNameLst>
                                      </p:cBhvr>
                                      <p:to>
                                        <p:strVal val="visible"/>
                                      </p:to>
                                    </p:set>
                                    <p:animEffect transition="in" filter="fade">
                                      <p:cBhvr>
                                        <p:cTn id="47" dur="500"/>
                                        <p:tgtEl>
                                          <p:spTgt spid="11">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1">
                                            <p:txEl>
                                              <p:pRg st="0" end="0"/>
                                            </p:txEl>
                                          </p:spTgt>
                                        </p:tgtEl>
                                        <p:attrNameLst>
                                          <p:attrName>style.visibility</p:attrName>
                                        </p:attrNameLst>
                                      </p:cBhvr>
                                      <p:to>
                                        <p:strVal val="visible"/>
                                      </p:to>
                                    </p:set>
                                    <p:animEffect transition="in" filter="fade">
                                      <p:cBhvr>
                                        <p:cTn id="50" dur="500"/>
                                        <p:tgtEl>
                                          <p:spTgt spid="1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P spid="5" grpId="0" animBg="1" build="p"/>
      <p:bldP spid="7" grpId="0" animBg="1" build="p"/>
      <p:bldP spid="8" grpId="0" animBg="1" build="p"/>
      <p:bldP spid="10" grpId="0" animBg="1" build="p"/>
      <p:bldP spid="11" grpId="0" animBg="1" build="p"/>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7_BD.188_1#085042ff1?vja=1&amp;pid=450b034c3&amp;color=0,0,0&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2000" dirty="0"/>
          </a:p>
        </p:txBody>
      </p:sp>
      <p:sp>
        <p:nvSpPr>
          <p:cNvPr id="3" name="QB_7_AN.189_1#085042ff1.blank?vja=1&amp;pid=450b034c3&amp;color=0,0,0&amp;vpa=89&amp;vtp=1"/>
          <p:cNvSpPr/>
          <p:nvPr/>
        </p:nvSpPr>
        <p:spPr>
          <a:xfrm>
            <a:off x="1024001" y="858013"/>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4" name="QB_7_AS.190_1#085042ff1?vja=1&amp;pid=450b034c3&amp;color=0,0,0&amp;vtp=1"/>
          <p:cNvSpPr/>
          <p:nvPr/>
        </p:nvSpPr>
        <p:spPr>
          <a:xfrm>
            <a:off x="722376" y="1315847"/>
            <a:ext cx="10753344" cy="1532509"/>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设空处位于段首，为本段主题句。本段主要讲了传记和人生故事这类纪实作品带来的启发，这与上文讨论的奥斯汀、奥威尔等小说家形成呼应。A项（我也喜欢非小说类文学作品）符合语境，能够概括本段内容，同时选项中的also也能够与上一段进行衔接，形成段落间的过渡。故选A项。</a:t>
            </a:r>
            <a:endParaRPr lang="en-US" altLang="zh-CN" sz="2200" dirty="0"/>
          </a:p>
        </p:txBody>
      </p:sp>
      <p:sp>
        <p:nvSpPr>
          <p:cNvPr id="5" name="QB_7_BD.191_1#c3b9be760?vja=1&amp;pid=450b034c3&amp;color=0,0,0&amp;vtp=1"/>
          <p:cNvSpPr/>
          <p:nvPr/>
        </p:nvSpPr>
        <p:spPr>
          <a:xfrm>
            <a:off x="722376" y="2885059"/>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2000" dirty="0"/>
          </a:p>
        </p:txBody>
      </p:sp>
      <p:sp>
        <p:nvSpPr>
          <p:cNvPr id="6" name="QB_7_AN.192_1#c3b9be760.blank?vja=1&amp;pid=450b034c3&amp;color=0,0,0&amp;vpa=90&amp;vtp=1"/>
          <p:cNvSpPr/>
          <p:nvPr/>
        </p:nvSpPr>
        <p:spPr>
          <a:xfrm>
            <a:off x="1036701" y="2846959"/>
            <a:ext cx="212725"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E</a:t>
            </a:r>
            <a:endParaRPr lang="en-US" altLang="zh-CN" sz="2000" dirty="0"/>
          </a:p>
        </p:txBody>
      </p:sp>
      <p:sp>
        <p:nvSpPr>
          <p:cNvPr id="7" name="QB_7_AS.193_1#c3b9be760?vja=1&amp;pid=450b034c3&amp;color=0,0,0&amp;vtp=1"/>
          <p:cNvSpPr/>
          <p:nvPr/>
        </p:nvSpPr>
        <p:spPr>
          <a:xfrm>
            <a:off x="722376" y="3309747"/>
            <a:ext cx="10753344" cy="1532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设空处为本段的结尾，应起到总结上文的作用。上文指出这些藏书对作者的重要性，它们是作者热爱学习、渴望理解世界的象征，是探索之旅的垫脚石，是孤独时的伴侣，也是迷茫时的向导。E项（通过它们，我继续探索、成长和梦想）承接上文，是对书籍所有这些作用的高度概括和对主题的升华。故选E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7_AS.193_2#c3b9be760?vja=1&amp;pid=450b034c3&amp;color=0,0,0&amp;mp=1&amp;vtp=1&amp;bt=1"/>
          <p:cNvSpPr/>
          <p:nvPr/>
        </p:nvSpPr>
        <p:spPr>
          <a:xfrm>
            <a:off x="722376" y="900000"/>
            <a:ext cx="10753344" cy="3014853"/>
          </a:xfrm>
          <a:prstGeom prst="rect">
            <a:avLst/>
          </a:prstGeom>
          <a:noFill/>
        </p:spPr>
        <p:txBody>
          <a:bodyPr wrap="square" lIns="0" tIns="0" rIns="0" bIns="0" rtlCol="0" anchor="t"/>
          <a:lstStyle/>
          <a:p>
            <a:pPr algn="l">
              <a:lnSpc>
                <a:spcPct val="125000"/>
              </a:lnSpc>
            </a:pPr>
            <a:r>
              <a:rPr lang="en-US" altLang="zh-CN" sz="20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写作语料库</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隐喻的修辞手法</a:t>
            </a:r>
            <a:endParaRPr lang="en-US" altLang="zh-CN" sz="2000" dirty="0"/>
          </a:p>
          <a:p>
            <a:pPr algn="just">
              <a:lnSpc>
                <a:spcPct val="125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文章原句：</a:t>
            </a:r>
            <a:r>
              <a:rPr lang="en-US" altLang="zh-CN" sz="2000" b="0" i="0" u="sng"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Books</a:t>
            </a:r>
            <a:r>
              <a:rPr lang="en-US" altLang="zh-CN" sz="2000" b="0" i="0" u="sng"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u="sng"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u="sng"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stepping</a:t>
            </a:r>
            <a:r>
              <a:rPr lang="en-US" altLang="zh-CN" sz="2000" b="0" i="0" u="sng"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stone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journey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discovery.书是我探索之旅中的一块垫脚石。</a:t>
            </a:r>
            <a:endParaRPr lang="en-US" altLang="zh-CN" sz="2000" dirty="0"/>
          </a:p>
          <a:p>
            <a:pPr algn="l">
              <a:lnSpc>
                <a:spcPct val="125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隐喻（metaphor）指的是用一种事物暗喻另一种事物的修辞手法，运用隐喻能够增强文字的画面感，引起读者的情感共鸣，使文字更加优美、生动。</a:t>
            </a:r>
            <a:endParaRPr lang="en-US" altLang="zh-CN" sz="2000" dirty="0"/>
          </a:p>
          <a:p>
            <a:pPr algn="l">
              <a:lnSpc>
                <a:spcPct val="125000"/>
              </a:lnSpc>
            </a:pPr>
            <a:r>
              <a:rPr lang="en-US" altLang="zh-CN" sz="2000" b="0" i="0" u="sng"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u="sng"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shadow</a:t>
            </a:r>
            <a:r>
              <a:rPr lang="en-US" altLang="zh-CN" sz="2000" b="0" i="0" u="sng"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u="sng"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doubt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clouds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path.怀疑的阴影笼罩着我的道路。</a:t>
            </a:r>
            <a:endParaRPr lang="en-US" altLang="zh-CN" sz="2000" dirty="0"/>
          </a:p>
          <a:p>
            <a:pPr algn="l">
              <a:lnSpc>
                <a:spcPct val="125000"/>
              </a:lnSpc>
            </a:pPr>
            <a:r>
              <a:rPr lang="en-US" altLang="zh-CN" sz="2000" b="0" i="0" u="sng"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u="sng"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flood</a:t>
            </a:r>
            <a:r>
              <a:rPr lang="en-US" altLang="zh-CN" sz="2000" b="0" i="0" u="sng"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u="sng"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panic</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drowns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thoughts.恐慌如潮水般淹没了我的思绪。</a:t>
            </a:r>
            <a:endParaRPr lang="en-US" altLang="zh-CN" sz="2000" dirty="0"/>
          </a:p>
          <a:p>
            <a:pPr algn="l">
              <a:lnSpc>
                <a:spcPct val="125000"/>
              </a:lnSpc>
            </a:pPr>
            <a:r>
              <a:rPr lang="en-US" altLang="zh-CN" sz="2000" b="0" i="0" u="sng"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u="sng"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words</a:t>
            </a:r>
            <a:r>
              <a:rPr lang="en-US" altLang="zh-CN" sz="2000" b="0" i="0" u="sng"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2000" b="0" i="0" u="sng"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u="sng"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sword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piercing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silence.他的话语是利刃，划破了寂静。</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255fd7c61.fixed?vja=1&amp;pid=b1cdfff18&amp;color=100,146,38&amp;vtp=1"/>
          <p:cNvSpPr/>
          <p:nvPr/>
        </p:nvSpPr>
        <p:spPr>
          <a:xfrm>
            <a:off x="5468112" y="1042416"/>
            <a:ext cx="1271016" cy="1106424"/>
          </a:xfrm>
          <a:prstGeom prst="rect">
            <a:avLst/>
          </a:prstGeom>
          <a:noFill/>
        </p:spPr>
        <p:txBody>
          <a:bodyPr wrap="square" lIns="0" tIns="0" rIns="0" bIns="0" rtlCol="0" anchor="ctr"/>
          <a:lstStyle/>
          <a:p>
            <a:pPr algn="ctr">
              <a:lnSpc>
                <a:spcPct val="100000"/>
              </a:lnSpc>
            </a:pPr>
            <a:r>
              <a:rPr lang="en-US" altLang="zh-CN" sz="7200" b="0" i="0" dirty="0">
                <a:solidFill>
                  <a:srgbClr val="649226"/>
                </a:solidFill>
                <a:latin typeface="Impact" panose="020B0806030902050204" pitchFamily="34" charset="0"/>
                <a:ea typeface="Impact" panose="020B0806030902050204" pitchFamily="34" charset="-122"/>
                <a:cs typeface="Impact" panose="020B0806030902050204" pitchFamily="34" charset="-120"/>
              </a:rPr>
              <a:t>02</a:t>
            </a:r>
            <a:endParaRPr lang="en-US" altLang="zh-CN" sz="7200" dirty="0"/>
          </a:p>
        </p:txBody>
      </p:sp>
      <p:sp>
        <p:nvSpPr>
          <p:cNvPr id="3" name="C_4#255fd7c61.fixed?vja=1&amp;pid=b1cdfff18&amp;color=255,255,255&amp;vtp=1"/>
          <p:cNvSpPr/>
          <p:nvPr/>
        </p:nvSpPr>
        <p:spPr>
          <a:xfrm>
            <a:off x="0" y="3163824"/>
            <a:ext cx="12188952" cy="1298448"/>
          </a:xfrm>
          <a:prstGeom prst="rect">
            <a:avLst/>
          </a:prstGeom>
          <a:noFill/>
        </p:spPr>
        <p:txBody>
          <a:bodyPr wrap="square" lIns="0" tIns="0" rIns="0" bIns="0" rtlCol="0" anchor="ctr"/>
          <a:lstStyle/>
          <a:p>
            <a:pPr algn="ctr">
              <a:lnSpc>
                <a:spcPct val="100000"/>
              </a:lnSpc>
            </a:pP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Period</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Ⅱ</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Using</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language—Presenting</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ideas</a:t>
            </a:r>
            <a:endParaRPr lang="en-US" altLang="zh-CN" sz="4400" dirty="0"/>
          </a:p>
        </p:txBody>
      </p:sp>
      <p:pic>
        <p:nvPicPr>
          <p:cNvPr id="4" name="C_4#255fd7c61.fixed?vja=1&amp;pid=b1cdfff18&amp;color=0,0,0&amp;tib=255,255,255&amp;vtp=1" descr="preencoded.png"/>
          <p:cNvPicPr>
            <a:picLocks noChangeAspect="1"/>
          </p:cNvPicPr>
          <p:nvPr/>
        </p:nvPicPr>
        <p:blipFill>
          <a:blip r:embed="rId1"/>
          <a:stretch>
            <a:fillRect/>
          </a:stretch>
        </p:blipFill>
        <p:spPr>
          <a:xfrm>
            <a:off x="6336792" y="4498848"/>
            <a:ext cx="365760" cy="457200"/>
          </a:xfrm>
          <a:prstGeom prst="rect">
            <a:avLst/>
          </a:prstGeom>
        </p:spPr>
      </p:pic>
      <p:sp>
        <p:nvSpPr>
          <p:cNvPr id="5" name="C_4_BD#255fd7c61.fixed?vja=1&amp;pid=b1cdfff18&amp;color=255,255,255&amp;vtp=1"/>
          <p:cNvSpPr/>
          <p:nvPr/>
        </p:nvSpPr>
        <p:spPr>
          <a:xfrm>
            <a:off x="6839712" y="4498848"/>
            <a:ext cx="5330952" cy="502920"/>
          </a:xfrm>
          <a:prstGeom prst="rect">
            <a:avLst/>
          </a:prstGeom>
          <a:noFill/>
        </p:spPr>
        <p:txBody>
          <a:bodyPr wrap="square" lIns="0" tIns="0" rIns="0" bIns="0" rtlCol="0" anchor="ctr"/>
          <a:lstStyle/>
          <a:p>
            <a:pPr algn="l">
              <a:lnSpc>
                <a:spcPct val="100000"/>
              </a:lnSpc>
            </a:pPr>
            <a:r>
              <a:rPr lang="en-US" altLang="zh-CN" sz="28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Part</a:t>
            </a:r>
            <a:r>
              <a:rPr lang="en-US" altLang="zh-CN" sz="28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Ⅰ</a:t>
            </a:r>
            <a:r>
              <a:rPr lang="en-US" altLang="zh-CN" sz="28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Vocabulary</a:t>
            </a:r>
            <a:r>
              <a:rPr lang="en-US" altLang="zh-CN" sz="28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&amp;</a:t>
            </a:r>
            <a:r>
              <a:rPr lang="en-US" altLang="zh-CN" sz="28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Grammar</a:t>
            </a:r>
            <a:endParaRPr lang="en-US" altLang="zh-CN" sz="2800" dirty="0"/>
          </a:p>
        </p:txBody>
      </p:sp>
    </p:spTree>
  </p:cSld>
  <p:clrMapOvr>
    <a:masterClrMapping/>
  </p:clrMapOvr>
  <p:transition>
    <p:fade/>
  </p:transition>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6_BD#edff4247c?vja=1&amp;pid=b29ec3657&amp;color=0,0,0&amp;vtp=1&amp;bt=1"/>
          <p:cNvSpPr/>
          <p:nvPr/>
        </p:nvSpPr>
        <p:spPr>
          <a:xfrm>
            <a:off x="722376" y="896112"/>
            <a:ext cx="10753344" cy="728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在空白处填入1</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个适当的单词或括号内单词的正确形式。</a:t>
            </a:r>
            <a:endPar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marR="0" lvl="0" indent="0" defTabSz="914400" rtl="0" eaLnBrk="1" fontAlgn="auto" latinLnBrk="0" hangingPunct="1">
              <a:lnSpc>
                <a:spcPct val="125000"/>
              </a:lnSpc>
              <a:spcBef>
                <a:spcPts val="0"/>
              </a:spcBef>
              <a:spcAft>
                <a:spcPts val="0"/>
              </a:spcAft>
              <a:buClrTx/>
              <a:buSzTx/>
              <a:buFontTx/>
              <a:buNone/>
              <a:defRPr/>
            </a:pP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1.The</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group</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publicised</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the</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latest</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scientific</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________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（find）</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about</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global</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warming.</a:t>
            </a:r>
            <a:endParaRPr lang="en-US" altLang="zh-CN" sz="2000" dirty="0"/>
          </a:p>
        </p:txBody>
      </p:sp>
      <p:sp>
        <p:nvSpPr>
          <p:cNvPr id="4" name="QB_6_AN.195_1#edff4247c.blank?vja=1&amp;pid=b29ec3657&amp;color=0,0,0&amp;vpa=91&amp;vtp=1"/>
          <p:cNvSpPr/>
          <p:nvPr/>
        </p:nvSpPr>
        <p:spPr>
          <a:xfrm>
            <a:off x="5521389" y="1226312"/>
            <a:ext cx="8874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findings</a:t>
            </a:r>
            <a:endParaRPr lang="en-US" altLang="zh-CN" sz="2000" dirty="0"/>
          </a:p>
        </p:txBody>
      </p:sp>
      <p:sp>
        <p:nvSpPr>
          <p:cNvPr id="5" name="QB_6_AS.196_1#7aafa789e?vja=1&amp;pid=b29ec3657&amp;color=0,0,0&amp;vtp=1"/>
          <p:cNvSpPr/>
          <p:nvPr/>
        </p:nvSpPr>
        <p:spPr>
          <a:xfrm>
            <a:off x="722376" y="1696847"/>
            <a:ext cx="10753344" cy="1151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句意为：该组织公布了关于全球变暖的最新科学发现。设空处在动词publicised后作宾语，其前有形容词scientific修饰，应填名词，此处表示“科学发现”，finding表示“调查发现”时通常用复数。故填findings。</a:t>
            </a:r>
            <a:endParaRPr lang="en-US" altLang="zh-CN" sz="2200" dirty="0"/>
          </a:p>
        </p:txBody>
      </p:sp>
      <p:sp>
        <p:nvSpPr>
          <p:cNvPr id="6" name="QB_6_BD.197_1#f6ea3ceb6?vja=1&amp;pid=b29ec3657&amp;color=0,0,0&amp;vtp=1"/>
          <p:cNvSpPr/>
          <p:nvPr/>
        </p:nvSpPr>
        <p:spPr>
          <a:xfrm>
            <a:off x="722376" y="2885059"/>
            <a:ext cx="10753344" cy="347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2.Recent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scientific</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evidence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seems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indicate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（assume）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incorrect.</a:t>
            </a:r>
            <a:endParaRPr lang="en-US" altLang="zh-CN" sz="2000" dirty="0"/>
          </a:p>
        </p:txBody>
      </p:sp>
      <p:sp>
        <p:nvSpPr>
          <p:cNvPr id="7" name="QB_6_AN.198_1#f6ea3ceb6.blank?vja=1&amp;pid=b29ec3657&amp;color=0,0,0&amp;vpa=92&amp;vtp=1"/>
          <p:cNvSpPr/>
          <p:nvPr/>
        </p:nvSpPr>
        <p:spPr>
          <a:xfrm>
            <a:off x="6897751" y="2834259"/>
            <a:ext cx="121126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assumption</a:t>
            </a:r>
            <a:endParaRPr lang="en-US" altLang="zh-CN" sz="2000" dirty="0"/>
          </a:p>
        </p:txBody>
      </p:sp>
      <p:sp>
        <p:nvSpPr>
          <p:cNvPr id="8" name="QB_6_AS.199_1#f6ea3ceb6?vja=1&amp;pid=b29ec3657&amp;color=0,0,0&amp;vtp=1"/>
          <p:cNvSpPr/>
          <p:nvPr/>
        </p:nvSpPr>
        <p:spPr>
          <a:xfrm>
            <a:off x="722376" y="3309747"/>
            <a:ext cx="10753344" cy="1151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句意为：最近的科学证据似乎表明这种假设是不正确的。设空处作从句主语，空前有this修饰，应用名词assumption，意为“假设”，此时为可数名词；由this可知，此处应用名词单数形式。故填assumption。</a:t>
            </a:r>
            <a:endParaRPr lang="en-US" altLang="zh-CN" sz="2200" dirty="0"/>
          </a:p>
        </p:txBody>
      </p:sp>
      <p:sp>
        <p:nvSpPr>
          <p:cNvPr id="9" name="QB_6_BD.200_1#60f1f6a59?vja=1&amp;pid=b29ec3657&amp;color=0,0,0&amp;vtp=1"/>
          <p:cNvSpPr/>
          <p:nvPr/>
        </p:nvSpPr>
        <p:spPr>
          <a:xfrm>
            <a:off x="722376" y="4497959"/>
            <a:ext cx="10753344" cy="347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heard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news,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（express）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surprise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appeared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face.</a:t>
            </a:r>
            <a:endParaRPr lang="en-US" altLang="zh-CN" sz="2000" dirty="0"/>
          </a:p>
        </p:txBody>
      </p:sp>
      <p:sp>
        <p:nvSpPr>
          <p:cNvPr id="10" name="QB_6_AN.201_1#60f1f6a59.blank?vja=1&amp;pid=b29ec3657&amp;color=0,0,0&amp;vpa=93&amp;vtp=1"/>
          <p:cNvSpPr/>
          <p:nvPr/>
        </p:nvSpPr>
        <p:spPr>
          <a:xfrm>
            <a:off x="4887976" y="4447159"/>
            <a:ext cx="11414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expression</a:t>
            </a:r>
            <a:endParaRPr lang="en-US" altLang="zh-CN" sz="2000" dirty="0"/>
          </a:p>
        </p:txBody>
      </p:sp>
      <p:sp>
        <p:nvSpPr>
          <p:cNvPr id="11" name="QB_6_AS.202_1#60f1f6a59?vja=1&amp;pid=b29ec3657&amp;color=0,0,0&amp;vtp=1"/>
          <p:cNvSpPr/>
          <p:nvPr/>
        </p:nvSpPr>
        <p:spPr>
          <a:xfrm>
            <a:off x="722376" y="4922647"/>
            <a:ext cx="10753344" cy="770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句意为：他一听到这个消息，脸上就露出了惊讶的表情。设空处作主句主语，根据空前的an和空后的of可知，设空处应用名词单数形式，表示“表情”。故填expression。</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7">
                                            <p:bg/>
                                          </p:spTgt>
                                        </p:tgtEl>
                                        <p:attrNameLst>
                                          <p:attrName>style.visibility</p:attrName>
                                        </p:attrNameLst>
                                      </p:cBhvr>
                                      <p:to>
                                        <p:strVal val="visible"/>
                                      </p:to>
                                    </p:set>
                                    <p:animEffect transition="in" filter="fade">
                                      <p:cBhvr>
                                        <p:cTn id="23" dur="500"/>
                                        <p:tgtEl>
                                          <p:spTgt spid="7">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7">
                                            <p:txEl>
                                              <p:pRg st="0" end="0"/>
                                            </p:txEl>
                                          </p:spTgt>
                                        </p:tgtEl>
                                        <p:attrNameLst>
                                          <p:attrName>style.visibility</p:attrName>
                                        </p:attrNameLst>
                                      </p:cBhvr>
                                      <p:to>
                                        <p:strVal val="visible"/>
                                      </p:to>
                                    </p:set>
                                    <p:animEffect transition="in" filter="fade">
                                      <p:cBhvr>
                                        <p:cTn id="26" dur="500"/>
                                        <p:tgtEl>
                                          <p:spTgt spid="7">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8">
                                            <p:bg/>
                                          </p:spTgt>
                                        </p:tgtEl>
                                        <p:attrNameLst>
                                          <p:attrName>style.visibility</p:attrName>
                                        </p:attrNameLst>
                                      </p:cBhvr>
                                      <p:to>
                                        <p:strVal val="visible"/>
                                      </p:to>
                                    </p:set>
                                    <p:animEffect transition="in" filter="fade">
                                      <p:cBhvr>
                                        <p:cTn id="31" dur="500"/>
                                        <p:tgtEl>
                                          <p:spTgt spid="8">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8">
                                            <p:txEl>
                                              <p:pRg st="0" end="0"/>
                                            </p:txEl>
                                          </p:spTgt>
                                        </p:tgtEl>
                                        <p:attrNameLst>
                                          <p:attrName>style.visibility</p:attrName>
                                        </p:attrNameLst>
                                      </p:cBhvr>
                                      <p:to>
                                        <p:strVal val="visible"/>
                                      </p:to>
                                    </p:set>
                                    <p:animEffect transition="in" filter="fade">
                                      <p:cBhvr>
                                        <p:cTn id="34" dur="500"/>
                                        <p:tgtEl>
                                          <p:spTgt spid="8">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10">
                                            <p:bg/>
                                          </p:spTgt>
                                        </p:tgtEl>
                                        <p:attrNameLst>
                                          <p:attrName>style.visibility</p:attrName>
                                        </p:attrNameLst>
                                      </p:cBhvr>
                                      <p:to>
                                        <p:strVal val="visible"/>
                                      </p:to>
                                    </p:set>
                                    <p:animEffect transition="in" filter="fade">
                                      <p:cBhvr>
                                        <p:cTn id="39" dur="500"/>
                                        <p:tgtEl>
                                          <p:spTgt spid="10">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10">
                                            <p:txEl>
                                              <p:pRg st="0" end="0"/>
                                            </p:txEl>
                                          </p:spTgt>
                                        </p:tgtEl>
                                        <p:attrNameLst>
                                          <p:attrName>style.visibility</p:attrName>
                                        </p:attrNameLst>
                                      </p:cBhvr>
                                      <p:to>
                                        <p:strVal val="visible"/>
                                      </p:to>
                                    </p:set>
                                    <p:animEffect transition="in" filter="fade">
                                      <p:cBhvr>
                                        <p:cTn id="42" dur="500"/>
                                        <p:tgtEl>
                                          <p:spTgt spid="10">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1">
                                            <p:bg/>
                                          </p:spTgt>
                                        </p:tgtEl>
                                        <p:attrNameLst>
                                          <p:attrName>style.visibility</p:attrName>
                                        </p:attrNameLst>
                                      </p:cBhvr>
                                      <p:to>
                                        <p:strVal val="visible"/>
                                      </p:to>
                                    </p:set>
                                    <p:animEffect transition="in" filter="fade">
                                      <p:cBhvr>
                                        <p:cTn id="47" dur="500"/>
                                        <p:tgtEl>
                                          <p:spTgt spid="11">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1">
                                            <p:txEl>
                                              <p:pRg st="0" end="0"/>
                                            </p:txEl>
                                          </p:spTgt>
                                        </p:tgtEl>
                                        <p:attrNameLst>
                                          <p:attrName>style.visibility</p:attrName>
                                        </p:attrNameLst>
                                      </p:cBhvr>
                                      <p:to>
                                        <p:strVal val="visible"/>
                                      </p:to>
                                    </p:set>
                                    <p:animEffect transition="in" filter="fade">
                                      <p:cBhvr>
                                        <p:cTn id="50" dur="500"/>
                                        <p:tgtEl>
                                          <p:spTgt spid="1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P spid="5" grpId="0" animBg="1" build="p"/>
      <p:bldP spid="7" grpId="0" animBg="1" build="p"/>
      <p:bldP spid="8" grpId="0" animBg="1" build="p"/>
      <p:bldP spid="10" grpId="0" animBg="1" build="p"/>
      <p:bldP spid="11" grpId="0" animBg="1" build="p"/>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203_1#586b48090?vja=1&amp;pid=b29ec3657&amp;color=0,0,0&amp;vtp=1&amp;bt=1"/>
          <p:cNvSpPr/>
          <p:nvPr/>
        </p:nvSpPr>
        <p:spPr>
          <a:xfrm>
            <a:off x="722376" y="896113"/>
            <a:ext cx="10753344" cy="728853"/>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confirmed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laughter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brings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great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physical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（psychology）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benefits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bodies.</a:t>
            </a:r>
            <a:endParaRPr lang="en-US" altLang="zh-CN" sz="2000" dirty="0"/>
          </a:p>
        </p:txBody>
      </p:sp>
      <p:sp>
        <p:nvSpPr>
          <p:cNvPr id="3" name="QB_6_AN.204_1#586b48090.blank?vja=1&amp;pid=b29ec3657&amp;color=0,0,0&amp;vpa=94&amp;vtp=1"/>
          <p:cNvSpPr/>
          <p:nvPr/>
        </p:nvSpPr>
        <p:spPr>
          <a:xfrm>
            <a:off x="8067739" y="845313"/>
            <a:ext cx="146526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psychological</a:t>
            </a:r>
            <a:endParaRPr lang="en-US" altLang="zh-CN" sz="2000" dirty="0"/>
          </a:p>
        </p:txBody>
      </p:sp>
      <p:sp>
        <p:nvSpPr>
          <p:cNvPr id="4" name="QB_6_AS.205_1#586b48090?vja=1&amp;pid=b29ec3657&amp;color=0,0,0&amp;vtp=1"/>
          <p:cNvSpPr/>
          <p:nvPr/>
        </p:nvSpPr>
        <p:spPr>
          <a:xfrm>
            <a:off x="722376" y="1696847"/>
            <a:ext cx="10753344" cy="770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句意为：已经证实，笑对我们的身体和心理都有很大的好处。分析句子结构并根据句意可知，设空处修饰名词benefits，作定语，应用形容词，表示“心理的”。故填psychological。</a:t>
            </a:r>
            <a:endParaRPr lang="en-US" altLang="zh-CN" sz="2200" dirty="0"/>
          </a:p>
        </p:txBody>
      </p:sp>
      <p:sp>
        <p:nvSpPr>
          <p:cNvPr id="5" name="QB_6_BD.206_1#4e8b32c00?vja=1&amp;pid=b29ec3657&amp;color=0,0,0&amp;vtp=1"/>
          <p:cNvSpPr/>
          <p:nvPr/>
        </p:nvSpPr>
        <p:spPr>
          <a:xfrm>
            <a:off x="722376" y="2506345"/>
            <a:ext cx="10753344" cy="728853"/>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5.Meanwhile</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（grace）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movements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animate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fingertips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unique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melodies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create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rich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poetic</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audiences.</a:t>
            </a:r>
            <a:endParaRPr lang="en-US" altLang="zh-CN" sz="2000" dirty="0"/>
          </a:p>
        </p:txBody>
      </p:sp>
      <p:sp>
        <p:nvSpPr>
          <p:cNvPr id="6" name="QB_6_AN.207_1#4e8b32c00.blank?vja=1&amp;pid=b29ec3657&amp;color=0,0,0&amp;vpa=95&amp;vtp=1"/>
          <p:cNvSpPr/>
          <p:nvPr/>
        </p:nvSpPr>
        <p:spPr>
          <a:xfrm>
            <a:off x="2311146" y="2455545"/>
            <a:ext cx="8874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graceful</a:t>
            </a:r>
            <a:endParaRPr lang="en-US" altLang="zh-CN" sz="2000" dirty="0"/>
          </a:p>
        </p:txBody>
      </p:sp>
      <p:sp>
        <p:nvSpPr>
          <p:cNvPr id="7" name="QB_6_AS.208_1#4e8b32c00?vja=1&amp;pid=b29ec3657&amp;color=0,0,0&amp;vtp=1"/>
          <p:cNvSpPr/>
          <p:nvPr/>
        </p:nvSpPr>
        <p:spPr>
          <a:xfrm>
            <a:off x="722376" y="3309747"/>
            <a:ext cx="10753344" cy="770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句意为：与此同时，优雅的动作使指尖充满活力，独特的旋律为观众打造了一个丰富而富有诗意的世界。此处修饰名词movements，应用形容词，作定语，意为“优雅的”，故填graceful。</a:t>
            </a:r>
            <a:endParaRPr lang="en-US" altLang="zh-CN" sz="2200" dirty="0"/>
          </a:p>
        </p:txBody>
      </p:sp>
      <p:sp>
        <p:nvSpPr>
          <p:cNvPr id="8" name="QB_6_BD.209_1#5f9aa8c35?vja=1&amp;pid=b29ec3657&amp;color=0,0,0&amp;vtp=1"/>
          <p:cNvSpPr/>
          <p:nvPr/>
        </p:nvSpPr>
        <p:spPr>
          <a:xfrm>
            <a:off x="722376" y="4119245"/>
            <a:ext cx="10753344" cy="732155"/>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better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interpret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short-sightedness,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compare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eyeball</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camera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easier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understanding.</a:t>
            </a:r>
            <a:endParaRPr lang="en-US" altLang="zh-CN" sz="2000" dirty="0"/>
          </a:p>
        </p:txBody>
      </p:sp>
      <p:sp>
        <p:nvSpPr>
          <p:cNvPr id="9" name="QB_6_AN.210_1#5f9aa8c35.blank?vja=1&amp;pid=b29ec3657&amp;color=0,0,0&amp;vpa=96&amp;vtp=1"/>
          <p:cNvSpPr/>
          <p:nvPr/>
        </p:nvSpPr>
        <p:spPr>
          <a:xfrm>
            <a:off x="8546148" y="4081145"/>
            <a:ext cx="2540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a:t>
            </a:r>
            <a:endParaRPr lang="en-US" altLang="zh-CN" sz="2000" dirty="0"/>
          </a:p>
        </p:txBody>
      </p:sp>
      <p:sp>
        <p:nvSpPr>
          <p:cNvPr id="10" name="QB_6_AS.211_1#5f9aa8c35?vja=1&amp;pid=b29ec3657&amp;color=0,0,0&amp;vtp=1"/>
          <p:cNvSpPr/>
          <p:nvPr/>
        </p:nvSpPr>
        <p:spPr>
          <a:xfrm>
            <a:off x="722376" y="4919345"/>
            <a:ext cx="10753344" cy="766953"/>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句意为：为了更好地解释近视，让我们把眼球比作照相机，以便更容易理解。compare</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为固定搭配，表示“将</a:t>
            </a:r>
            <a:r>
              <a:rPr lang="en-US" altLang="zh-CN" sz="2000" b="0" i="0" dirty="0">
                <a:solidFill>
                  <a:srgbClr val="385723"/>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比作</a:t>
            </a:r>
            <a:r>
              <a:rPr lang="en-US" altLang="zh-CN" sz="2000" b="0" i="0" dirty="0">
                <a:solidFill>
                  <a:srgbClr val="385723"/>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”。故填to。</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212_1#065757797?vja=1&amp;pid=b29ec3657&amp;color=0,0,0&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7.You’d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better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account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ability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before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attempting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business.</a:t>
            </a:r>
            <a:endParaRPr lang="en-US" altLang="zh-CN" sz="2000" dirty="0"/>
          </a:p>
        </p:txBody>
      </p:sp>
      <p:sp>
        <p:nvSpPr>
          <p:cNvPr id="3" name="QB_6_AN.213_1#065757797.blank?vja=1&amp;pid=b29ec3657&amp;color=0,0,0&amp;vpa=97&amp;vtp=1"/>
          <p:cNvSpPr/>
          <p:nvPr/>
        </p:nvSpPr>
        <p:spPr>
          <a:xfrm>
            <a:off x="7504176" y="858013"/>
            <a:ext cx="635000" cy="347853"/>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do</a:t>
            </a:r>
            <a:endParaRPr lang="en-US" altLang="zh-CN" sz="2000" dirty="0"/>
          </a:p>
        </p:txBody>
      </p:sp>
      <p:sp>
        <p:nvSpPr>
          <p:cNvPr id="4" name="QB_6_AS.214_1#065757797?vja=1&amp;pid=b29ec3657&amp;color=0,0,0&amp;vtp=1"/>
          <p:cNvSpPr/>
          <p:nvPr/>
        </p:nvSpPr>
        <p:spPr>
          <a:xfrm>
            <a:off x="722376" y="1315847"/>
            <a:ext cx="10753344" cy="766953"/>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句意为：在尝试做这样的事情之前，你最好考虑一下你的能力。attempt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sth意为“尝试做某事”，为固定搭配。故填to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do。</a:t>
            </a:r>
            <a:endParaRPr lang="en-US" altLang="zh-CN" sz="2200" dirty="0"/>
          </a:p>
        </p:txBody>
      </p:sp>
      <p:sp>
        <p:nvSpPr>
          <p:cNvPr id="5" name="QB_6_BD.215_1#94c3a57fe?vja=1&amp;pid=b29ec3657&amp;color=0,0,0&amp;vtp=1"/>
          <p:cNvSpPr/>
          <p:nvPr/>
        </p:nvSpPr>
        <p:spPr>
          <a:xfrm>
            <a:off x="722376" y="2110359"/>
            <a:ext cx="10753344" cy="347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used</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（draw）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attention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students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experiments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class.</a:t>
            </a:r>
            <a:endParaRPr lang="en-US" altLang="zh-CN" sz="2000" dirty="0"/>
          </a:p>
        </p:txBody>
      </p:sp>
      <p:sp>
        <p:nvSpPr>
          <p:cNvPr id="6" name="QB_6_AN.216_1#94c3a57fe.blank?vja=1&amp;pid=b29ec3657&amp;color=0,0,0&amp;vpa=98&amp;vtp=1"/>
          <p:cNvSpPr/>
          <p:nvPr/>
        </p:nvSpPr>
        <p:spPr>
          <a:xfrm>
            <a:off x="1976501" y="2072259"/>
            <a:ext cx="889000" cy="347853"/>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draw</a:t>
            </a:r>
            <a:endParaRPr lang="en-US" altLang="zh-CN" sz="2000" dirty="0"/>
          </a:p>
        </p:txBody>
      </p:sp>
      <p:sp>
        <p:nvSpPr>
          <p:cNvPr id="7" name="QB_6_AS.217_1#94c3a57fe?vja=1&amp;pid=b29ec3657&amp;color=0,0,0&amp;vtp=1"/>
          <p:cNvSpPr/>
          <p:nvPr/>
        </p:nvSpPr>
        <p:spPr>
          <a:xfrm>
            <a:off x="722376" y="2535047"/>
            <a:ext cx="10753344" cy="766953"/>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句意为：他过去常常在课堂上用实验吸引学生的注意力。根据语境可知，此处表示“过去常常做某事”，应用固定短语used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sth。故填to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draw。</a:t>
            </a:r>
            <a:endParaRPr lang="en-US" altLang="zh-CN" sz="2200" dirty="0"/>
          </a:p>
        </p:txBody>
      </p:sp>
      <p:sp>
        <p:nvSpPr>
          <p:cNvPr id="8" name="QB_6_BD.218_1#a487c7e7b?vja=1&amp;pid=b29ec3657&amp;color=0,0,0&amp;vtp=1"/>
          <p:cNvSpPr/>
          <p:nvPr/>
        </p:nvSpPr>
        <p:spPr>
          <a:xfrm>
            <a:off x="722376" y="3335147"/>
            <a:ext cx="10753344" cy="732155"/>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9.Much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（spend）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sitting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desk,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office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generally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troubled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health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problems.</a:t>
            </a:r>
            <a:endParaRPr lang="en-US" altLang="zh-CN" sz="2000" dirty="0"/>
          </a:p>
        </p:txBody>
      </p:sp>
      <p:sp>
        <p:nvSpPr>
          <p:cNvPr id="9" name="QB_6_AN.219_1#a487c7e7b.blank?vja=1&amp;pid=b29ec3657&amp;color=0,0,0&amp;vpa=99&amp;vtp=1"/>
          <p:cNvSpPr/>
          <p:nvPr/>
        </p:nvSpPr>
        <p:spPr>
          <a:xfrm>
            <a:off x="2275840" y="3284347"/>
            <a:ext cx="592138"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spent</a:t>
            </a:r>
            <a:endParaRPr lang="en-US" altLang="zh-CN" sz="2000" dirty="0"/>
          </a:p>
        </p:txBody>
      </p:sp>
      <p:sp>
        <p:nvSpPr>
          <p:cNvPr id="10" name="QB_6_AS.220_1#a487c7e7b?vja=1&amp;pid=b29ec3657&amp;color=0,0,0&amp;vtp=1"/>
          <p:cNvSpPr/>
          <p:nvPr/>
        </p:nvSpPr>
        <p:spPr>
          <a:xfrm>
            <a:off x="722376" y="4144645"/>
            <a:ext cx="10753344" cy="1532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句意为：由于长时间坐在书桌前，办公室职员普遍受到健康问题的困扰。分析句子结构可知，office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workers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generally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troubled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health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problems是句子的主干，逗号前后没有连词连接，逗号前的部分是独立主格结构，Much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time和spend之间是逻辑上的被动关系，故用过去分词形式。故填spent。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221_1#1a18cd627?vja=1&amp;pid=b29ec3657&amp;color=0,0,0&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suddenly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occurred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him</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left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keys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office.</a:t>
            </a:r>
            <a:endParaRPr lang="en-US" altLang="zh-CN" sz="2000" dirty="0"/>
          </a:p>
        </p:txBody>
      </p:sp>
      <p:sp>
        <p:nvSpPr>
          <p:cNvPr id="3" name="QB_6_AN.222_1#1a18cd627.blank?vja=1&amp;pid=b29ec3657&amp;color=0,0,0&amp;vpa=100&amp;vtp=1"/>
          <p:cNvSpPr/>
          <p:nvPr/>
        </p:nvSpPr>
        <p:spPr>
          <a:xfrm>
            <a:off x="4295839" y="858013"/>
            <a:ext cx="43656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that</a:t>
            </a:r>
            <a:endParaRPr lang="en-US" altLang="zh-CN" sz="2000" dirty="0"/>
          </a:p>
        </p:txBody>
      </p:sp>
      <p:sp>
        <p:nvSpPr>
          <p:cNvPr id="4" name="QB_6_AS.223_1#1a18cd627?vja=1&amp;pid=b29ec3657&amp;color=0,0,0&amp;vtp=1"/>
          <p:cNvSpPr/>
          <p:nvPr/>
        </p:nvSpPr>
        <p:spPr>
          <a:xfrm>
            <a:off x="722376" y="1315847"/>
            <a:ext cx="10753344" cy="15240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句意为：他突然想起他把钥匙落在了办公室。此处为固定句式“it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occurs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sb</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”，意为“某人想到</a:t>
            </a:r>
            <a:r>
              <a:rPr lang="en-US" altLang="zh-CN" sz="2000" b="0" i="0" dirty="0">
                <a:solidFill>
                  <a:srgbClr val="385723"/>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err="1">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其中it是形式主语，that引导的从句作真正主语。故填that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QB_6_AS.223_1#1a18cd627?vja=1&amp;pid=b29ec3657&amp;color=0,0,0&amp;vtp=1"/>
          <p:cNvSpPr/>
          <p:nvPr/>
        </p:nvSpPr>
        <p:spPr>
          <a:xfrm>
            <a:off x="722376" y="1315847"/>
            <a:ext cx="10753344" cy="1524000"/>
          </a:xfrm>
          <a:prstGeom prst="rect">
            <a:avLst/>
          </a:prstGeom>
          <a:noFill/>
        </p:spPr>
        <p:txBody>
          <a:bodyPr wrap="square" lIns="0" tIns="0" rIns="0" bIns="0" rtlCol="0" anchor="t"/>
          <a:lstStyle/>
          <a:p>
            <a:pPr algn="l">
              <a:lnSpc>
                <a:spcPct val="125000"/>
              </a:lnSpc>
            </a:pPr>
            <a:r>
              <a:rPr lang="en-US" altLang="zh-CN" sz="2000" b="1" i="0" dirty="0" err="1">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知识拓展</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err="1">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表示“某人突然想到</a:t>
            </a:r>
            <a:r>
              <a:rPr lang="en-US" altLang="zh-CN" sz="2000" b="1" i="0" dirty="0">
                <a:solidFill>
                  <a:srgbClr val="385723"/>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1" i="0" dirty="0" err="1">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的固定表达</a:t>
            </a:r>
            <a:endParaRPr lang="en-US" altLang="zh-CN" sz="2200" dirty="0"/>
          </a:p>
          <a:p>
            <a:pPr algn="l">
              <a:lnSpc>
                <a:spcPct val="125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occurs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sb</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hits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sb</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strikes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sb</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200" dirty="0">
              <a:latin typeface="Times New Roman" panose="02020603050405020304"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4">
                                            <p:txEl>
                                              <p:pRg st="1" end="1"/>
                                            </p:txEl>
                                          </p:spTgt>
                                        </p:tgtEl>
                                        <p:attrNameLst>
                                          <p:attrName>style.visibility</p:attrName>
                                        </p:attrNameLst>
                                      </p:cBhvr>
                                      <p:to>
                                        <p:strVal val="visible"/>
                                      </p:to>
                                    </p:set>
                                    <p:animEffect transition="in" filter="fade">
                                      <p:cBhvr>
                                        <p:cTn id="13" dur="500"/>
                                        <p:tgtEl>
                                          <p:spTgt spid="4">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6_BD#1acbee472?vja=1&amp;pid=74f096d9b&amp;color=0,0,0&amp;vtp=1&amp;bt=1"/>
          <p:cNvSpPr/>
          <p:nvPr/>
        </p:nvSpPr>
        <p:spPr>
          <a:xfrm>
            <a:off x="722376" y="896112"/>
            <a:ext cx="10753344" cy="1101471"/>
          </a:xfrm>
          <a:prstGeom prst="rect">
            <a:avLst/>
          </a:prstGeom>
          <a:noFill/>
        </p:spPr>
        <p:txBody>
          <a:bodyPr wrap="square" lIns="0" tIns="0" rIns="0" bIns="0" rtlCol="0" anchor="t"/>
          <a:lstStyle/>
          <a:p>
            <a:pPr algn="l">
              <a:lnSpc>
                <a:spcPct val="124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根据提示补全或翻译句子。</a:t>
            </a:r>
            <a:endPar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marR="0" lvl="0" indent="0" defTabSz="914400" rtl="0" eaLnBrk="1" fontAlgn="auto" latinLnBrk="0" hangingPunct="1">
              <a:lnSpc>
                <a:spcPct val="124000"/>
              </a:lnSpc>
              <a:spcBef>
                <a:spcPts val="0"/>
              </a:spcBef>
              <a:spcAft>
                <a:spcPts val="0"/>
              </a:spcAft>
              <a:buClrTx/>
              <a:buSzTx/>
              <a:buFontTx/>
              <a:buNone/>
              <a:defRPr/>
            </a:pP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1.记者应当忠于事实，而非任何特定的利益集团。（loyal）</a:t>
            </a:r>
            <a:endParaRPr kumimoji="0" lang="en-US" altLang="zh-CN" sz="20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ct val="124000"/>
              </a:lnSpc>
              <a:spcBef>
                <a:spcPts val="0"/>
              </a:spcBef>
              <a:spcAft>
                <a:spcPts val="0"/>
              </a:spcAft>
              <a:buClrTx/>
              <a:buSzTx/>
              <a:buFontTx/>
              <a:buNone/>
              <a:defRPr/>
            </a:pP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journalist</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should</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____ ______ ___ ____ ______________</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not</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to</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any</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particular</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interest</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group.</a:t>
            </a:r>
            <a:endParaRPr lang="en-US" altLang="zh-CN" sz="2000" dirty="0"/>
          </a:p>
        </p:txBody>
      </p:sp>
      <p:sp>
        <p:nvSpPr>
          <p:cNvPr id="4" name="QB_6_AN.225_1#1acbee472.blank?vja=1&amp;pid=74f096d9b&amp;color=0,0,0&amp;vpa=101&amp;vtp=1"/>
          <p:cNvSpPr/>
          <p:nvPr/>
        </p:nvSpPr>
        <p:spPr>
          <a:xfrm>
            <a:off x="3005201" y="1613916"/>
            <a:ext cx="296863" cy="348869"/>
          </a:xfrm>
          <a:prstGeom prst="rect">
            <a:avLst/>
          </a:prstGeom>
          <a:noFill/>
        </p:spPr>
        <p:txBody>
          <a:bodyPr wrap="none" lIns="0" tIns="0" rIns="0" bIns="0" rtlCol="0" anchor="t"/>
          <a:lstStyle/>
          <a:p>
            <a:pPr algn="ctr">
              <a:lnSpc>
                <a:spcPct val="124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be</a:t>
            </a:r>
            <a:endParaRPr lang="en-US" altLang="zh-CN" sz="2000" dirty="0"/>
          </a:p>
        </p:txBody>
      </p:sp>
      <p:sp>
        <p:nvSpPr>
          <p:cNvPr id="5" name="QB_6_AN.226_1#1acbee472.blank?vja=1&amp;pid=74f096d9b&amp;color=0,0,0&amp;vpa=102&amp;vtp=1"/>
          <p:cNvSpPr/>
          <p:nvPr/>
        </p:nvSpPr>
        <p:spPr>
          <a:xfrm>
            <a:off x="3627501" y="1601216"/>
            <a:ext cx="563563" cy="348869"/>
          </a:xfrm>
          <a:prstGeom prst="rect">
            <a:avLst/>
          </a:prstGeom>
          <a:noFill/>
        </p:spPr>
        <p:txBody>
          <a:bodyPr wrap="none" lIns="0" tIns="0" rIns="0" bIns="0" rtlCol="0" anchor="t"/>
          <a:lstStyle/>
          <a:p>
            <a:pPr algn="ctr">
              <a:lnSpc>
                <a:spcPct val="124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loyal</a:t>
            </a:r>
            <a:endParaRPr lang="en-US" altLang="zh-CN" sz="2000" dirty="0"/>
          </a:p>
        </p:txBody>
      </p:sp>
      <p:sp>
        <p:nvSpPr>
          <p:cNvPr id="6" name="QB_6_AN.227_1#1acbee472.blank?vja=1&amp;pid=74f096d9b&amp;color=0,0,0&amp;vpa=103&amp;vtp=1"/>
          <p:cNvSpPr/>
          <p:nvPr/>
        </p:nvSpPr>
        <p:spPr>
          <a:xfrm>
            <a:off x="4491101" y="1613916"/>
            <a:ext cx="254000" cy="348869"/>
          </a:xfrm>
          <a:prstGeom prst="rect">
            <a:avLst/>
          </a:prstGeom>
          <a:noFill/>
        </p:spPr>
        <p:txBody>
          <a:bodyPr wrap="none" lIns="0" tIns="0" rIns="0" bIns="0" rtlCol="0" anchor="t"/>
          <a:lstStyle/>
          <a:p>
            <a:pPr algn="ctr">
              <a:lnSpc>
                <a:spcPct val="124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a:t>
            </a:r>
            <a:endParaRPr lang="en-US" altLang="zh-CN" sz="2000" dirty="0"/>
          </a:p>
        </p:txBody>
      </p:sp>
      <p:sp>
        <p:nvSpPr>
          <p:cNvPr id="7" name="QB_6_AN.228_1#1acbee472.blank?vja=1&amp;pid=74f096d9b&amp;color=0,0,0&amp;vpa=104&amp;vtp=1"/>
          <p:cNvSpPr/>
          <p:nvPr/>
        </p:nvSpPr>
        <p:spPr>
          <a:xfrm>
            <a:off x="4999101" y="1613916"/>
            <a:ext cx="366713" cy="348869"/>
          </a:xfrm>
          <a:prstGeom prst="rect">
            <a:avLst/>
          </a:prstGeom>
          <a:noFill/>
        </p:spPr>
        <p:txBody>
          <a:bodyPr wrap="none" lIns="0" tIns="0" rIns="0" bIns="0" rtlCol="0" anchor="t"/>
          <a:lstStyle/>
          <a:p>
            <a:pPr algn="ctr">
              <a:lnSpc>
                <a:spcPct val="124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the</a:t>
            </a:r>
            <a:endParaRPr lang="en-US" altLang="zh-CN" sz="2000" dirty="0"/>
          </a:p>
        </p:txBody>
      </p:sp>
      <p:sp>
        <p:nvSpPr>
          <p:cNvPr id="8" name="QB_6_AN.229_1#1acbee472.blank?vja=1&amp;pid=74f096d9b&amp;color=0,0,0&amp;vpa=105&amp;vtp=1"/>
          <p:cNvSpPr/>
          <p:nvPr/>
        </p:nvSpPr>
        <p:spPr>
          <a:xfrm>
            <a:off x="5659501" y="1613916"/>
            <a:ext cx="1590675" cy="348869"/>
          </a:xfrm>
          <a:prstGeom prst="rect">
            <a:avLst/>
          </a:prstGeom>
          <a:noFill/>
        </p:spPr>
        <p:txBody>
          <a:bodyPr wrap="none" lIns="0" tIns="0" rIns="0" bIns="0" rtlCol="0" anchor="t"/>
          <a:lstStyle/>
          <a:p>
            <a:pPr algn="ctr">
              <a:lnSpc>
                <a:spcPct val="124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truth/fact（s）</a:t>
            </a:r>
            <a:endParaRPr lang="en-US" altLang="zh-CN" sz="2000" dirty="0"/>
          </a:p>
        </p:txBody>
      </p:sp>
      <p:sp>
        <p:nvSpPr>
          <p:cNvPr id="9" name="QB_6_BD.230_1#3aefe1e07?vja=1&amp;pid=74f096d9b&amp;color=0,0,0&amp;vtp=1"/>
          <p:cNvSpPr/>
          <p:nvPr/>
        </p:nvSpPr>
        <p:spPr>
          <a:xfrm>
            <a:off x="722376" y="2038985"/>
            <a:ext cx="10753344" cy="1101471"/>
          </a:xfrm>
          <a:prstGeom prst="rect">
            <a:avLst/>
          </a:prstGeom>
          <a:noFill/>
        </p:spPr>
        <p:txBody>
          <a:bodyPr wrap="square" lIns="0" tIns="0" rIns="0" bIns="0" rtlCol="0" anchor="t"/>
          <a:lstStyle/>
          <a:p>
            <a:pPr algn="l">
              <a:lnSpc>
                <a:spcPct val="124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2.我认为这没有超出我的理解范围，在更深刻的层面上我似乎知道你在谈论什么。（beyond）</a:t>
            </a:r>
            <a:endParaRPr lang="en-US" altLang="zh-CN" sz="2000" dirty="0"/>
          </a:p>
          <a:p>
            <a:pPr algn="just">
              <a:lnSpc>
                <a:spcPct val="124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argue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deeper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level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seem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know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talking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endParaRPr lang="en-US" altLang="zh-CN" sz="2000" dirty="0"/>
          </a:p>
        </p:txBody>
      </p:sp>
      <p:sp>
        <p:nvSpPr>
          <p:cNvPr id="10" name="QB_6_AN.231_1#3aefe1e07.blank?vja=1&amp;pid=74f096d9b&amp;color=0,0,0&amp;vpa=106&amp;vtp=1"/>
          <p:cNvSpPr/>
          <p:nvPr/>
        </p:nvSpPr>
        <p:spPr>
          <a:xfrm>
            <a:off x="3543808" y="2366137"/>
            <a:ext cx="804863" cy="348869"/>
          </a:xfrm>
          <a:prstGeom prst="rect">
            <a:avLst/>
          </a:prstGeom>
          <a:noFill/>
        </p:spPr>
        <p:txBody>
          <a:bodyPr wrap="none" lIns="0" tIns="0" rIns="0" bIns="0" rtlCol="0" anchor="t"/>
          <a:lstStyle/>
          <a:p>
            <a:pPr algn="ctr">
              <a:lnSpc>
                <a:spcPct val="124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beyond</a:t>
            </a:r>
            <a:endParaRPr lang="en-US" altLang="zh-CN" sz="2000" dirty="0"/>
          </a:p>
        </p:txBody>
      </p:sp>
      <p:sp>
        <p:nvSpPr>
          <p:cNvPr id="11" name="QB_6_AN.232_1#3aefe1e07.blank?vja=1&amp;pid=74f096d9b&amp;color=0,0,0&amp;vpa=107&amp;vtp=1"/>
          <p:cNvSpPr/>
          <p:nvPr/>
        </p:nvSpPr>
        <p:spPr>
          <a:xfrm>
            <a:off x="4664329" y="2366137"/>
            <a:ext cx="381000" cy="348869"/>
          </a:xfrm>
          <a:prstGeom prst="rect">
            <a:avLst/>
          </a:prstGeom>
          <a:noFill/>
        </p:spPr>
        <p:txBody>
          <a:bodyPr wrap="none" lIns="0" tIns="0" rIns="0" bIns="0" rtlCol="0" anchor="t"/>
          <a:lstStyle/>
          <a:p>
            <a:pPr algn="ctr">
              <a:lnSpc>
                <a:spcPct val="124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my</a:t>
            </a:r>
            <a:endParaRPr lang="en-US" altLang="zh-CN" sz="2000" dirty="0"/>
          </a:p>
        </p:txBody>
      </p:sp>
      <p:sp>
        <p:nvSpPr>
          <p:cNvPr id="12" name="QB_6_AN.233_1#3aefe1e07.blank?vja=1&amp;pid=74f096d9b&amp;color=0,0,0&amp;vpa=108&amp;vtp=1"/>
          <p:cNvSpPr/>
          <p:nvPr/>
        </p:nvSpPr>
        <p:spPr>
          <a:xfrm>
            <a:off x="5340350" y="2366137"/>
            <a:ext cx="3113088" cy="348869"/>
          </a:xfrm>
          <a:prstGeom prst="rect">
            <a:avLst/>
          </a:prstGeom>
          <a:noFill/>
        </p:spPr>
        <p:txBody>
          <a:bodyPr wrap="none" lIns="0" tIns="0" rIns="0" bIns="0" rtlCol="0" anchor="t"/>
          <a:lstStyle/>
          <a:p>
            <a:pPr algn="ctr">
              <a:lnSpc>
                <a:spcPct val="124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comprehension/understanding</a:t>
            </a:r>
            <a:endParaRPr lang="en-US" altLang="zh-CN" sz="2000" dirty="0"/>
          </a:p>
        </p:txBody>
      </p:sp>
      <p:sp>
        <p:nvSpPr>
          <p:cNvPr id="13" name="QB_6_BD.234_1#6cc1bc83e?vja=1&amp;pid=74f096d9b&amp;color=0,0,0&amp;vtp=1"/>
          <p:cNvSpPr/>
          <p:nvPr/>
        </p:nvSpPr>
        <p:spPr>
          <a:xfrm>
            <a:off x="722376" y="3181985"/>
            <a:ext cx="10753344" cy="1479423"/>
          </a:xfrm>
          <a:prstGeom prst="rect">
            <a:avLst/>
          </a:prstGeom>
          <a:noFill/>
        </p:spPr>
        <p:txBody>
          <a:bodyPr wrap="square" lIns="0" tIns="0" rIns="0" bIns="0" rtlCol="0" anchor="t"/>
          <a:lstStyle/>
          <a:p>
            <a:pPr algn="l">
              <a:lnSpc>
                <a:spcPct val="124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3.我瞥了一眼大厅，发现学生中有许多熟悉的面孔。（名词glance）</a:t>
            </a:r>
            <a:endParaRPr lang="en-US" altLang="zh-CN" sz="2000" dirty="0"/>
          </a:p>
          <a:p>
            <a:pPr algn="l">
              <a:lnSpc>
                <a:spcPct val="124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found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familiar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faces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among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students.</a:t>
            </a:r>
            <a:endPar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marR="0" lvl="0" indent="0" defTabSz="914400" rtl="0" eaLnBrk="1" fontAlgn="auto" latinLnBrk="0" hangingPunct="1">
              <a:lnSpc>
                <a:spcPct val="124000"/>
              </a:lnSpc>
              <a:spcBef>
                <a:spcPts val="0"/>
              </a:spcBef>
              <a:spcAft>
                <a:spcPts val="0"/>
              </a:spcAft>
              <a:buClrTx/>
              <a:buSzTx/>
              <a:buFontTx/>
              <a:buNone/>
              <a:defRPr/>
            </a:pP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4.这本书使她成为获得这一国家级文学奖项的最年轻的小说家。</a:t>
            </a:r>
            <a:endParaRPr kumimoji="0" lang="en-US" altLang="zh-CN" sz="20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ct val="124000"/>
              </a:lnSpc>
              <a:spcBef>
                <a:spcPts val="0"/>
              </a:spcBef>
              <a:spcAft>
                <a:spcPts val="0"/>
              </a:spcAft>
              <a:buClrTx/>
              <a:buSzTx/>
              <a:buFontTx/>
              <a:buNone/>
              <a:defRPr/>
            </a:pP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This</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book</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made</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her</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____ _________ ________ ___ _____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the</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national-level</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literary</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award.</a:t>
            </a:r>
            <a:endParaRPr lang="en-US" altLang="zh-CN" sz="2000" dirty="0"/>
          </a:p>
        </p:txBody>
      </p:sp>
      <p:sp>
        <p:nvSpPr>
          <p:cNvPr id="14" name="QB_6_AN.235_1#6cc1bc83e.blank?vja=1&amp;pid=74f096d9b&amp;color=0,0,0&amp;vpa=109&amp;vtp=1"/>
          <p:cNvSpPr/>
          <p:nvPr/>
        </p:nvSpPr>
        <p:spPr>
          <a:xfrm>
            <a:off x="1006539" y="3521837"/>
            <a:ext cx="944563" cy="348869"/>
          </a:xfrm>
          <a:prstGeom prst="rect">
            <a:avLst/>
          </a:prstGeom>
          <a:noFill/>
        </p:spPr>
        <p:txBody>
          <a:bodyPr wrap="none" lIns="0" tIns="0" rIns="0" bIns="0" rtlCol="0" anchor="t"/>
          <a:lstStyle/>
          <a:p>
            <a:pPr algn="ctr">
              <a:lnSpc>
                <a:spcPct val="124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took/had</a:t>
            </a:r>
            <a:endParaRPr lang="en-US" altLang="zh-CN" sz="2000" dirty="0"/>
          </a:p>
        </p:txBody>
      </p:sp>
      <p:sp>
        <p:nvSpPr>
          <p:cNvPr id="15" name="QB_6_AN.236_1#6cc1bc83e.blank?vja=1&amp;pid=74f096d9b&amp;color=0,0,0&amp;vpa=110&amp;vtp=1"/>
          <p:cNvSpPr/>
          <p:nvPr/>
        </p:nvSpPr>
        <p:spPr>
          <a:xfrm>
            <a:off x="2289239" y="3521837"/>
            <a:ext cx="169863" cy="348869"/>
          </a:xfrm>
          <a:prstGeom prst="rect">
            <a:avLst/>
          </a:prstGeom>
          <a:noFill/>
        </p:spPr>
        <p:txBody>
          <a:bodyPr wrap="none" lIns="0" tIns="0" rIns="0" bIns="0" rtlCol="0" anchor="t"/>
          <a:lstStyle/>
          <a:p>
            <a:pPr algn="ctr">
              <a:lnSpc>
                <a:spcPct val="124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16" name="QB_6_AN.237_1#6cc1bc83e.blank?vja=1&amp;pid=74f096d9b&amp;color=0,0,0&amp;vpa=111&amp;vtp=1"/>
          <p:cNvSpPr/>
          <p:nvPr/>
        </p:nvSpPr>
        <p:spPr>
          <a:xfrm>
            <a:off x="2771839" y="3509137"/>
            <a:ext cx="719138" cy="348869"/>
          </a:xfrm>
          <a:prstGeom prst="rect">
            <a:avLst/>
          </a:prstGeom>
          <a:noFill/>
        </p:spPr>
        <p:txBody>
          <a:bodyPr wrap="none" lIns="0" tIns="0" rIns="0" bIns="0" rtlCol="0" anchor="t"/>
          <a:lstStyle/>
          <a:p>
            <a:pPr algn="ctr">
              <a:lnSpc>
                <a:spcPct val="124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glance</a:t>
            </a:r>
            <a:endParaRPr lang="en-US" altLang="zh-CN" sz="2000" dirty="0"/>
          </a:p>
        </p:txBody>
      </p:sp>
      <p:sp>
        <p:nvSpPr>
          <p:cNvPr id="17" name="QB_6_AN.238_1#6cc1bc83e.blank?vja=1&amp;pid=74f096d9b&amp;color=0,0,0&amp;vpa=112&amp;vtp=1"/>
          <p:cNvSpPr/>
          <p:nvPr/>
        </p:nvSpPr>
        <p:spPr>
          <a:xfrm>
            <a:off x="3775139" y="3521837"/>
            <a:ext cx="239713" cy="348869"/>
          </a:xfrm>
          <a:prstGeom prst="rect">
            <a:avLst/>
          </a:prstGeom>
          <a:noFill/>
        </p:spPr>
        <p:txBody>
          <a:bodyPr wrap="none" lIns="0" tIns="0" rIns="0" bIns="0" rtlCol="0" anchor="t"/>
          <a:lstStyle/>
          <a:p>
            <a:pPr algn="ctr">
              <a:lnSpc>
                <a:spcPct val="124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a:t>
            </a:r>
            <a:endParaRPr lang="en-US" altLang="zh-CN" sz="2000" dirty="0"/>
          </a:p>
        </p:txBody>
      </p:sp>
      <p:sp>
        <p:nvSpPr>
          <p:cNvPr id="19" name="QB_6_AN.240_1#6cc1bc83e.blank?vja=1&amp;pid=74f096d9b&amp;color=0,0,0&amp;vpa=113&amp;vtp=1"/>
          <p:cNvSpPr/>
          <p:nvPr/>
        </p:nvSpPr>
        <p:spPr>
          <a:xfrm>
            <a:off x="3109976" y="4277741"/>
            <a:ext cx="366713" cy="348869"/>
          </a:xfrm>
          <a:prstGeom prst="rect">
            <a:avLst/>
          </a:prstGeom>
          <a:noFill/>
        </p:spPr>
        <p:txBody>
          <a:bodyPr wrap="none" lIns="0" tIns="0" rIns="0" bIns="0" rtlCol="0" anchor="t"/>
          <a:lstStyle/>
          <a:p>
            <a:pPr algn="ctr">
              <a:lnSpc>
                <a:spcPct val="124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the</a:t>
            </a:r>
            <a:endParaRPr lang="en-US" altLang="zh-CN" sz="2000" dirty="0"/>
          </a:p>
        </p:txBody>
      </p:sp>
      <p:sp>
        <p:nvSpPr>
          <p:cNvPr id="20" name="QB_6_AN.241_1#6cc1bc83e.blank?vja=1&amp;pid=74f096d9b&amp;color=0,0,0&amp;vpa=114&amp;vtp=1"/>
          <p:cNvSpPr/>
          <p:nvPr/>
        </p:nvSpPr>
        <p:spPr>
          <a:xfrm>
            <a:off x="3757676" y="4265041"/>
            <a:ext cx="973138" cy="348869"/>
          </a:xfrm>
          <a:prstGeom prst="rect">
            <a:avLst/>
          </a:prstGeom>
          <a:noFill/>
        </p:spPr>
        <p:txBody>
          <a:bodyPr wrap="none" lIns="0" tIns="0" rIns="0" bIns="0" rtlCol="0" anchor="t"/>
          <a:lstStyle/>
          <a:p>
            <a:pPr algn="ctr">
              <a:lnSpc>
                <a:spcPct val="124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youngest</a:t>
            </a:r>
            <a:endParaRPr lang="en-US" altLang="zh-CN" sz="2000" dirty="0"/>
          </a:p>
        </p:txBody>
      </p:sp>
      <p:sp>
        <p:nvSpPr>
          <p:cNvPr id="21" name="QB_6_AN.242_1#6cc1bc83e.blank?vja=1&amp;pid=74f096d9b&amp;color=0,0,0&amp;vpa=115&amp;vtp=1"/>
          <p:cNvSpPr/>
          <p:nvPr/>
        </p:nvSpPr>
        <p:spPr>
          <a:xfrm>
            <a:off x="5027676" y="4277741"/>
            <a:ext cx="858838" cy="348869"/>
          </a:xfrm>
          <a:prstGeom prst="rect">
            <a:avLst/>
          </a:prstGeom>
          <a:noFill/>
        </p:spPr>
        <p:txBody>
          <a:bodyPr wrap="none" lIns="0" tIns="0" rIns="0" bIns="0" rtlCol="0" anchor="t"/>
          <a:lstStyle/>
          <a:p>
            <a:pPr algn="ctr">
              <a:lnSpc>
                <a:spcPct val="124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novelist</a:t>
            </a:r>
            <a:endParaRPr lang="en-US" altLang="zh-CN" sz="2000" dirty="0"/>
          </a:p>
        </p:txBody>
      </p:sp>
      <p:sp>
        <p:nvSpPr>
          <p:cNvPr id="22" name="QB_6_AN.243_1#6cc1bc83e.blank?vja=1&amp;pid=74f096d9b&amp;color=0,0,0&amp;vpa=116&amp;vtp=1"/>
          <p:cNvSpPr/>
          <p:nvPr/>
        </p:nvSpPr>
        <p:spPr>
          <a:xfrm>
            <a:off x="6157976" y="4277741"/>
            <a:ext cx="254000" cy="348869"/>
          </a:xfrm>
          <a:prstGeom prst="rect">
            <a:avLst/>
          </a:prstGeom>
          <a:noFill/>
        </p:spPr>
        <p:txBody>
          <a:bodyPr wrap="none" lIns="0" tIns="0" rIns="0" bIns="0" rtlCol="0" anchor="t"/>
          <a:lstStyle/>
          <a:p>
            <a:pPr algn="ctr">
              <a:lnSpc>
                <a:spcPct val="124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a:t>
            </a:r>
            <a:endParaRPr lang="en-US" altLang="zh-CN" sz="2000" dirty="0"/>
          </a:p>
        </p:txBody>
      </p:sp>
      <p:sp>
        <p:nvSpPr>
          <p:cNvPr id="23" name="QB_6_AN.244_1#6cc1bc83e.blank?vja=1&amp;pid=74f096d9b&amp;color=0,0,0&amp;vpa=117&amp;vtp=1"/>
          <p:cNvSpPr/>
          <p:nvPr/>
        </p:nvSpPr>
        <p:spPr>
          <a:xfrm>
            <a:off x="6691376" y="4277741"/>
            <a:ext cx="438150" cy="348869"/>
          </a:xfrm>
          <a:prstGeom prst="rect">
            <a:avLst/>
          </a:prstGeom>
          <a:noFill/>
        </p:spPr>
        <p:txBody>
          <a:bodyPr wrap="none" lIns="0" tIns="0" rIns="0" bIns="0" rtlCol="0" anchor="t"/>
          <a:lstStyle/>
          <a:p>
            <a:pPr algn="ctr">
              <a:lnSpc>
                <a:spcPct val="124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win</a:t>
            </a:r>
            <a:endParaRPr lang="en-US" altLang="zh-CN" sz="2000" dirty="0"/>
          </a:p>
        </p:txBody>
      </p:sp>
      <p:sp>
        <p:nvSpPr>
          <p:cNvPr id="24" name="QB_6_AS.245_1#0a75d8b70?vja=1&amp;pid=74f096d9b&amp;color=0,0,0&amp;vtp=1"/>
          <p:cNvSpPr/>
          <p:nvPr/>
        </p:nvSpPr>
        <p:spPr>
          <a:xfrm>
            <a:off x="722376" y="4702429"/>
            <a:ext cx="10753344" cy="375158"/>
          </a:xfrm>
          <a:prstGeom prst="rect">
            <a:avLst/>
          </a:prstGeom>
          <a:noFill/>
        </p:spPr>
        <p:txBody>
          <a:bodyPr wrap="square" lIns="0" tIns="0" rIns="0" bIns="0" rtlCol="0" anchor="t"/>
          <a:lstStyle/>
          <a:p>
            <a:pPr algn="l">
              <a:lnSpc>
                <a:spcPct val="124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“the+形容词最高级+</a:t>
            </a:r>
            <a:r>
              <a:rPr lang="en-US" altLang="zh-CN" sz="2000" b="0" i="1"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sth”为固定结构。</a:t>
            </a:r>
            <a:endParaRPr lang="en-US" altLang="zh-CN" sz="2200" dirty="0"/>
          </a:p>
        </p:txBody>
      </p:sp>
      <p:sp>
        <p:nvSpPr>
          <p:cNvPr id="25" name="QB_6_BD.246_1#b1a50d134?vja=1&amp;pid=74f096d9b&amp;color=0,0,0&amp;vtp=1"/>
          <p:cNvSpPr/>
          <p:nvPr/>
        </p:nvSpPr>
        <p:spPr>
          <a:xfrm>
            <a:off x="722376" y="5082794"/>
            <a:ext cx="10753344" cy="1101471"/>
          </a:xfrm>
          <a:prstGeom prst="rect">
            <a:avLst/>
          </a:prstGeom>
          <a:noFill/>
        </p:spPr>
        <p:txBody>
          <a:bodyPr wrap="square" lIns="0" tIns="0" rIns="0" bIns="0" rtlCol="0" anchor="t"/>
          <a:lstStyle/>
          <a:p>
            <a:pPr algn="l" latinLnBrk="1">
              <a:lnSpc>
                <a:spcPct val="124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5.山脚下有一个小镇。（lie；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倒装）</a:t>
            </a:r>
            <a:endParaRPr lang="en-US" altLang="zh-CN" sz="2000" dirty="0"/>
          </a:p>
          <a:p>
            <a:pPr algn="just" latinLnBrk="1">
              <a:lnSpc>
                <a:spcPct val="1240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___________________________________________________________________________________________</a:t>
            </a:r>
            <a:endParaRPr lang="en-US" altLang="zh-CN" sz="2000" dirty="0"/>
          </a:p>
        </p:txBody>
      </p:sp>
      <p:sp>
        <p:nvSpPr>
          <p:cNvPr id="26" name="QB_6_AN.247_1#b1a50d134.blank?vja=1&amp;pid=74f096d9b&amp;color=0,0,0&amp;vpa=118&amp;vtp=1"/>
          <p:cNvSpPr/>
          <p:nvPr/>
        </p:nvSpPr>
        <p:spPr>
          <a:xfrm>
            <a:off x="850392" y="5422646"/>
            <a:ext cx="10753344" cy="726821"/>
          </a:xfrm>
          <a:prstGeom prst="rect">
            <a:avLst/>
          </a:prstGeom>
          <a:noFill/>
        </p:spPr>
        <p:txBody>
          <a:bodyPr wrap="square" lIns="0" tIns="0" rIns="0" bIns="0" rtlCol="0" anchor="t"/>
          <a:lstStyle/>
          <a:p>
            <a:pPr>
              <a:lnSpc>
                <a:spcPct val="124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There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lies</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small</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town</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foot</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mountain./At</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foot</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mountain</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lies</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small</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town.</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8">
                                            <p:bg/>
                                          </p:spTgt>
                                        </p:tgtEl>
                                        <p:attrNameLst>
                                          <p:attrName>style.visibility</p:attrName>
                                        </p:attrNameLst>
                                      </p:cBhvr>
                                      <p:to>
                                        <p:strVal val="visible"/>
                                      </p:to>
                                    </p:set>
                                    <p:animEffect transition="in" filter="fade">
                                      <p:cBhvr>
                                        <p:cTn id="39" dur="500"/>
                                        <p:tgtEl>
                                          <p:spTgt spid="8">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8">
                                            <p:txEl>
                                              <p:pRg st="0" end="0"/>
                                            </p:txEl>
                                          </p:spTgt>
                                        </p:tgtEl>
                                        <p:attrNameLst>
                                          <p:attrName>style.visibility</p:attrName>
                                        </p:attrNameLst>
                                      </p:cBhvr>
                                      <p:to>
                                        <p:strVal val="visible"/>
                                      </p:to>
                                    </p:set>
                                    <p:animEffect transition="in" filter="fade">
                                      <p:cBhvr>
                                        <p:cTn id="42" dur="500"/>
                                        <p:tgtEl>
                                          <p:spTgt spid="8">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11">
                                            <p:bg/>
                                          </p:spTgt>
                                        </p:tgtEl>
                                        <p:attrNameLst>
                                          <p:attrName>style.visibility</p:attrName>
                                        </p:attrNameLst>
                                      </p:cBhvr>
                                      <p:to>
                                        <p:strVal val="visible"/>
                                      </p:to>
                                    </p:set>
                                    <p:animEffect transition="in" filter="fade">
                                      <p:cBhvr>
                                        <p:cTn id="55" dur="500"/>
                                        <p:tgtEl>
                                          <p:spTgt spid="11">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1">
                                            <p:txEl>
                                              <p:pRg st="0" end="0"/>
                                            </p:txEl>
                                          </p:spTgt>
                                        </p:tgtEl>
                                        <p:attrNameLst>
                                          <p:attrName>style.visibility</p:attrName>
                                        </p:attrNameLst>
                                      </p:cBhvr>
                                      <p:to>
                                        <p:strVal val="visible"/>
                                      </p:to>
                                    </p:set>
                                    <p:animEffect transition="in" filter="fade">
                                      <p:cBhvr>
                                        <p:cTn id="58" dur="500"/>
                                        <p:tgtEl>
                                          <p:spTgt spid="11">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2">
                                            <p:bg/>
                                          </p:spTgt>
                                        </p:tgtEl>
                                        <p:attrNameLst>
                                          <p:attrName>style.visibility</p:attrName>
                                        </p:attrNameLst>
                                      </p:cBhvr>
                                      <p:to>
                                        <p:strVal val="visible"/>
                                      </p:to>
                                    </p:set>
                                    <p:animEffect transition="in" filter="fade">
                                      <p:cBhvr>
                                        <p:cTn id="63" dur="500"/>
                                        <p:tgtEl>
                                          <p:spTgt spid="12">
                                            <p:bg/>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2">
                                            <p:txEl>
                                              <p:pRg st="0" end="0"/>
                                            </p:txEl>
                                          </p:spTgt>
                                        </p:tgtEl>
                                        <p:attrNameLst>
                                          <p:attrName>style.visibility</p:attrName>
                                        </p:attrNameLst>
                                      </p:cBhvr>
                                      <p:to>
                                        <p:strVal val="visible"/>
                                      </p:to>
                                    </p:set>
                                    <p:animEffect transition="in" filter="fade">
                                      <p:cBhvr>
                                        <p:cTn id="66" dur="500"/>
                                        <p:tgtEl>
                                          <p:spTgt spid="12">
                                            <p:txEl>
                                              <p:pRg st="0" end="0"/>
                                            </p:txEl>
                                          </p:spTgt>
                                        </p:tgtEl>
                                      </p:cBhvr>
                                    </p:animEffect>
                                  </p:childTnLst>
                                </p:cTn>
                              </p:par>
                            </p:childTnLst>
                          </p:cTn>
                        </p:par>
                      </p:childTnLst>
                    </p:cTn>
                  </p:par>
                  <p:par>
                    <p:cTn id="67" fill="hold">
                      <p:stCondLst>
                        <p:cond delay="indefinite"/>
                      </p:stCondLst>
                      <p:childTnLst>
                        <p:par>
                          <p:cTn id="68" fill="hold">
                            <p:stCondLst>
                              <p:cond delay="0"/>
                            </p:stCondLst>
                            <p:childTnLst>
                              <p:par>
                                <p:cTn id="69" presetID="10" presetClass="entr" presetSubtype="0" fill="hold" grpId="0" nodeType="clickEffect">
                                  <p:stCondLst>
                                    <p:cond delay="0"/>
                                  </p:stCondLst>
                                  <p:childTnLst>
                                    <p:set>
                                      <p:cBhvr>
                                        <p:cTn id="70" dur="1" fill="hold">
                                          <p:stCondLst>
                                            <p:cond delay="0"/>
                                          </p:stCondLst>
                                        </p:cTn>
                                        <p:tgtEl>
                                          <p:spTgt spid="14">
                                            <p:bg/>
                                          </p:spTgt>
                                        </p:tgtEl>
                                        <p:attrNameLst>
                                          <p:attrName>style.visibility</p:attrName>
                                        </p:attrNameLst>
                                      </p:cBhvr>
                                      <p:to>
                                        <p:strVal val="visible"/>
                                      </p:to>
                                    </p:set>
                                    <p:animEffect transition="in" filter="fade">
                                      <p:cBhvr>
                                        <p:cTn id="71" dur="500"/>
                                        <p:tgtEl>
                                          <p:spTgt spid="14">
                                            <p:bg/>
                                          </p:spTgt>
                                        </p:tgtEl>
                                      </p:cBhvr>
                                    </p:animEffect>
                                  </p:childTnLst>
                                </p:cTn>
                              </p:par>
                              <p:par>
                                <p:cTn id="72" presetID="10" presetClass="entr" presetSubtype="0" fill="hold" grpId="0" nodeType="withEffect">
                                  <p:stCondLst>
                                    <p:cond delay="0"/>
                                  </p:stCondLst>
                                  <p:childTnLst>
                                    <p:set>
                                      <p:cBhvr>
                                        <p:cTn id="73" dur="1" fill="hold">
                                          <p:stCondLst>
                                            <p:cond delay="0"/>
                                          </p:stCondLst>
                                        </p:cTn>
                                        <p:tgtEl>
                                          <p:spTgt spid="14">
                                            <p:txEl>
                                              <p:pRg st="0" end="0"/>
                                            </p:txEl>
                                          </p:spTgt>
                                        </p:tgtEl>
                                        <p:attrNameLst>
                                          <p:attrName>style.visibility</p:attrName>
                                        </p:attrNameLst>
                                      </p:cBhvr>
                                      <p:to>
                                        <p:strVal val="visible"/>
                                      </p:to>
                                    </p:set>
                                    <p:animEffect transition="in" filter="fade">
                                      <p:cBhvr>
                                        <p:cTn id="74" dur="500"/>
                                        <p:tgtEl>
                                          <p:spTgt spid="14">
                                            <p:txEl>
                                              <p:pRg st="0" end="0"/>
                                            </p:txEl>
                                          </p:spTgt>
                                        </p:tgtEl>
                                      </p:cBhvr>
                                    </p:animEffect>
                                  </p:childTnLst>
                                </p:cTn>
                              </p:par>
                            </p:childTnLst>
                          </p:cTn>
                        </p:par>
                      </p:childTnLst>
                    </p:cTn>
                  </p:par>
                  <p:par>
                    <p:cTn id="75" fill="hold">
                      <p:stCondLst>
                        <p:cond delay="indefinite"/>
                      </p:stCondLst>
                      <p:childTnLst>
                        <p:par>
                          <p:cTn id="76" fill="hold">
                            <p:stCondLst>
                              <p:cond delay="0"/>
                            </p:stCondLst>
                            <p:childTnLst>
                              <p:par>
                                <p:cTn id="77" presetID="10" presetClass="entr" presetSubtype="0" fill="hold" grpId="0" nodeType="clickEffect">
                                  <p:stCondLst>
                                    <p:cond delay="0"/>
                                  </p:stCondLst>
                                  <p:childTnLst>
                                    <p:set>
                                      <p:cBhvr>
                                        <p:cTn id="78" dur="1" fill="hold">
                                          <p:stCondLst>
                                            <p:cond delay="0"/>
                                          </p:stCondLst>
                                        </p:cTn>
                                        <p:tgtEl>
                                          <p:spTgt spid="15">
                                            <p:bg/>
                                          </p:spTgt>
                                        </p:tgtEl>
                                        <p:attrNameLst>
                                          <p:attrName>style.visibility</p:attrName>
                                        </p:attrNameLst>
                                      </p:cBhvr>
                                      <p:to>
                                        <p:strVal val="visible"/>
                                      </p:to>
                                    </p:set>
                                    <p:animEffect transition="in" filter="fade">
                                      <p:cBhvr>
                                        <p:cTn id="79" dur="500"/>
                                        <p:tgtEl>
                                          <p:spTgt spid="15">
                                            <p:bg/>
                                          </p:spTgt>
                                        </p:tgtEl>
                                      </p:cBhvr>
                                    </p:animEffect>
                                  </p:childTnLst>
                                </p:cTn>
                              </p:par>
                              <p:par>
                                <p:cTn id="80" presetID="10" presetClass="entr" presetSubtype="0" fill="hold" grpId="0" nodeType="withEffect">
                                  <p:stCondLst>
                                    <p:cond delay="0"/>
                                  </p:stCondLst>
                                  <p:childTnLst>
                                    <p:set>
                                      <p:cBhvr>
                                        <p:cTn id="81" dur="1" fill="hold">
                                          <p:stCondLst>
                                            <p:cond delay="0"/>
                                          </p:stCondLst>
                                        </p:cTn>
                                        <p:tgtEl>
                                          <p:spTgt spid="15">
                                            <p:txEl>
                                              <p:pRg st="0" end="0"/>
                                            </p:txEl>
                                          </p:spTgt>
                                        </p:tgtEl>
                                        <p:attrNameLst>
                                          <p:attrName>style.visibility</p:attrName>
                                        </p:attrNameLst>
                                      </p:cBhvr>
                                      <p:to>
                                        <p:strVal val="visible"/>
                                      </p:to>
                                    </p:set>
                                    <p:animEffect transition="in" filter="fade">
                                      <p:cBhvr>
                                        <p:cTn id="82" dur="500"/>
                                        <p:tgtEl>
                                          <p:spTgt spid="15">
                                            <p:txEl>
                                              <p:pRg st="0" end="0"/>
                                            </p:txEl>
                                          </p:spTgt>
                                        </p:tgtEl>
                                      </p:cBhvr>
                                    </p:animEffect>
                                  </p:childTnLst>
                                </p:cTn>
                              </p:par>
                            </p:childTnLst>
                          </p:cTn>
                        </p:par>
                      </p:childTnLst>
                    </p:cTn>
                  </p:par>
                  <p:par>
                    <p:cTn id="83" fill="hold">
                      <p:stCondLst>
                        <p:cond delay="indefinite"/>
                      </p:stCondLst>
                      <p:childTnLst>
                        <p:par>
                          <p:cTn id="84" fill="hold">
                            <p:stCondLst>
                              <p:cond delay="0"/>
                            </p:stCondLst>
                            <p:childTnLst>
                              <p:par>
                                <p:cTn id="85" presetID="10" presetClass="entr" presetSubtype="0" fill="hold" grpId="0" nodeType="clickEffect">
                                  <p:stCondLst>
                                    <p:cond delay="0"/>
                                  </p:stCondLst>
                                  <p:childTnLst>
                                    <p:set>
                                      <p:cBhvr>
                                        <p:cTn id="86" dur="1" fill="hold">
                                          <p:stCondLst>
                                            <p:cond delay="0"/>
                                          </p:stCondLst>
                                        </p:cTn>
                                        <p:tgtEl>
                                          <p:spTgt spid="16">
                                            <p:bg/>
                                          </p:spTgt>
                                        </p:tgtEl>
                                        <p:attrNameLst>
                                          <p:attrName>style.visibility</p:attrName>
                                        </p:attrNameLst>
                                      </p:cBhvr>
                                      <p:to>
                                        <p:strVal val="visible"/>
                                      </p:to>
                                    </p:set>
                                    <p:animEffect transition="in" filter="fade">
                                      <p:cBhvr>
                                        <p:cTn id="87" dur="500"/>
                                        <p:tgtEl>
                                          <p:spTgt spid="16">
                                            <p:bg/>
                                          </p:spTgt>
                                        </p:tgtEl>
                                      </p:cBhvr>
                                    </p:animEffect>
                                  </p:childTnLst>
                                </p:cTn>
                              </p:par>
                              <p:par>
                                <p:cTn id="88" presetID="10" presetClass="entr" presetSubtype="0" fill="hold" grpId="0" nodeType="withEffect">
                                  <p:stCondLst>
                                    <p:cond delay="0"/>
                                  </p:stCondLst>
                                  <p:childTnLst>
                                    <p:set>
                                      <p:cBhvr>
                                        <p:cTn id="89" dur="1" fill="hold">
                                          <p:stCondLst>
                                            <p:cond delay="0"/>
                                          </p:stCondLst>
                                        </p:cTn>
                                        <p:tgtEl>
                                          <p:spTgt spid="16">
                                            <p:txEl>
                                              <p:pRg st="0" end="0"/>
                                            </p:txEl>
                                          </p:spTgt>
                                        </p:tgtEl>
                                        <p:attrNameLst>
                                          <p:attrName>style.visibility</p:attrName>
                                        </p:attrNameLst>
                                      </p:cBhvr>
                                      <p:to>
                                        <p:strVal val="visible"/>
                                      </p:to>
                                    </p:set>
                                    <p:animEffect transition="in" filter="fade">
                                      <p:cBhvr>
                                        <p:cTn id="90" dur="500"/>
                                        <p:tgtEl>
                                          <p:spTgt spid="16">
                                            <p:txEl>
                                              <p:pRg st="0" end="0"/>
                                            </p:txEl>
                                          </p:spTgt>
                                        </p:tgtEl>
                                      </p:cBhvr>
                                    </p:animEffect>
                                  </p:childTnLst>
                                </p:cTn>
                              </p:par>
                            </p:childTnLst>
                          </p:cTn>
                        </p:par>
                      </p:childTnLst>
                    </p:cTn>
                  </p:par>
                  <p:par>
                    <p:cTn id="91" fill="hold">
                      <p:stCondLst>
                        <p:cond delay="indefinite"/>
                      </p:stCondLst>
                      <p:childTnLst>
                        <p:par>
                          <p:cTn id="92" fill="hold">
                            <p:stCondLst>
                              <p:cond delay="0"/>
                            </p:stCondLst>
                            <p:childTnLst>
                              <p:par>
                                <p:cTn id="93" presetID="10" presetClass="entr" presetSubtype="0" fill="hold" grpId="0" nodeType="clickEffect">
                                  <p:stCondLst>
                                    <p:cond delay="0"/>
                                  </p:stCondLst>
                                  <p:childTnLst>
                                    <p:set>
                                      <p:cBhvr>
                                        <p:cTn id="94" dur="1" fill="hold">
                                          <p:stCondLst>
                                            <p:cond delay="0"/>
                                          </p:stCondLst>
                                        </p:cTn>
                                        <p:tgtEl>
                                          <p:spTgt spid="17">
                                            <p:bg/>
                                          </p:spTgt>
                                        </p:tgtEl>
                                        <p:attrNameLst>
                                          <p:attrName>style.visibility</p:attrName>
                                        </p:attrNameLst>
                                      </p:cBhvr>
                                      <p:to>
                                        <p:strVal val="visible"/>
                                      </p:to>
                                    </p:set>
                                    <p:animEffect transition="in" filter="fade">
                                      <p:cBhvr>
                                        <p:cTn id="95" dur="500"/>
                                        <p:tgtEl>
                                          <p:spTgt spid="17">
                                            <p:bg/>
                                          </p:spTgt>
                                        </p:tgtEl>
                                      </p:cBhvr>
                                    </p:animEffect>
                                  </p:childTnLst>
                                </p:cTn>
                              </p:par>
                              <p:par>
                                <p:cTn id="96" presetID="10" presetClass="entr" presetSubtype="0" fill="hold" grpId="0" nodeType="withEffect">
                                  <p:stCondLst>
                                    <p:cond delay="0"/>
                                  </p:stCondLst>
                                  <p:childTnLst>
                                    <p:set>
                                      <p:cBhvr>
                                        <p:cTn id="97" dur="1" fill="hold">
                                          <p:stCondLst>
                                            <p:cond delay="0"/>
                                          </p:stCondLst>
                                        </p:cTn>
                                        <p:tgtEl>
                                          <p:spTgt spid="17">
                                            <p:txEl>
                                              <p:pRg st="0" end="0"/>
                                            </p:txEl>
                                          </p:spTgt>
                                        </p:tgtEl>
                                        <p:attrNameLst>
                                          <p:attrName>style.visibility</p:attrName>
                                        </p:attrNameLst>
                                      </p:cBhvr>
                                      <p:to>
                                        <p:strVal val="visible"/>
                                      </p:to>
                                    </p:set>
                                    <p:animEffect transition="in" filter="fade">
                                      <p:cBhvr>
                                        <p:cTn id="98" dur="500"/>
                                        <p:tgtEl>
                                          <p:spTgt spid="17">
                                            <p:txEl>
                                              <p:pRg st="0" end="0"/>
                                            </p:txEl>
                                          </p:spTgt>
                                        </p:tgtEl>
                                      </p:cBhvr>
                                    </p:animEffect>
                                  </p:childTnLst>
                                </p:cTn>
                              </p:par>
                            </p:childTnLst>
                          </p:cTn>
                        </p:par>
                      </p:childTnLst>
                    </p:cTn>
                  </p:par>
                  <p:par>
                    <p:cTn id="99" fill="hold">
                      <p:stCondLst>
                        <p:cond delay="indefinite"/>
                      </p:stCondLst>
                      <p:childTnLst>
                        <p:par>
                          <p:cTn id="100" fill="hold">
                            <p:stCondLst>
                              <p:cond delay="0"/>
                            </p:stCondLst>
                            <p:childTnLst>
                              <p:par>
                                <p:cTn id="101" presetID="10" presetClass="entr" presetSubtype="0" fill="hold" grpId="0" nodeType="clickEffect">
                                  <p:stCondLst>
                                    <p:cond delay="0"/>
                                  </p:stCondLst>
                                  <p:childTnLst>
                                    <p:set>
                                      <p:cBhvr>
                                        <p:cTn id="102" dur="1" fill="hold">
                                          <p:stCondLst>
                                            <p:cond delay="0"/>
                                          </p:stCondLst>
                                        </p:cTn>
                                        <p:tgtEl>
                                          <p:spTgt spid="19">
                                            <p:bg/>
                                          </p:spTgt>
                                        </p:tgtEl>
                                        <p:attrNameLst>
                                          <p:attrName>style.visibility</p:attrName>
                                        </p:attrNameLst>
                                      </p:cBhvr>
                                      <p:to>
                                        <p:strVal val="visible"/>
                                      </p:to>
                                    </p:set>
                                    <p:animEffect transition="in" filter="fade">
                                      <p:cBhvr>
                                        <p:cTn id="103" dur="500"/>
                                        <p:tgtEl>
                                          <p:spTgt spid="19">
                                            <p:bg/>
                                          </p:spTgt>
                                        </p:tgtEl>
                                      </p:cBhvr>
                                    </p:animEffect>
                                  </p:childTnLst>
                                </p:cTn>
                              </p:par>
                              <p:par>
                                <p:cTn id="104" presetID="10" presetClass="entr" presetSubtype="0" fill="hold" grpId="0" nodeType="withEffect">
                                  <p:stCondLst>
                                    <p:cond delay="0"/>
                                  </p:stCondLst>
                                  <p:childTnLst>
                                    <p:set>
                                      <p:cBhvr>
                                        <p:cTn id="105" dur="1" fill="hold">
                                          <p:stCondLst>
                                            <p:cond delay="0"/>
                                          </p:stCondLst>
                                        </p:cTn>
                                        <p:tgtEl>
                                          <p:spTgt spid="19">
                                            <p:txEl>
                                              <p:pRg st="0" end="0"/>
                                            </p:txEl>
                                          </p:spTgt>
                                        </p:tgtEl>
                                        <p:attrNameLst>
                                          <p:attrName>style.visibility</p:attrName>
                                        </p:attrNameLst>
                                      </p:cBhvr>
                                      <p:to>
                                        <p:strVal val="visible"/>
                                      </p:to>
                                    </p:set>
                                    <p:animEffect transition="in" filter="fade">
                                      <p:cBhvr>
                                        <p:cTn id="106" dur="500"/>
                                        <p:tgtEl>
                                          <p:spTgt spid="19">
                                            <p:txEl>
                                              <p:pRg st="0" end="0"/>
                                            </p:txEl>
                                          </p:spTgt>
                                        </p:tgtEl>
                                      </p:cBhvr>
                                    </p:animEffect>
                                  </p:childTnLst>
                                </p:cTn>
                              </p:par>
                            </p:childTnLst>
                          </p:cTn>
                        </p:par>
                      </p:childTnLst>
                    </p:cTn>
                  </p:par>
                  <p:par>
                    <p:cTn id="107" fill="hold">
                      <p:stCondLst>
                        <p:cond delay="indefinite"/>
                      </p:stCondLst>
                      <p:childTnLst>
                        <p:par>
                          <p:cTn id="108" fill="hold">
                            <p:stCondLst>
                              <p:cond delay="0"/>
                            </p:stCondLst>
                            <p:childTnLst>
                              <p:par>
                                <p:cTn id="109" presetID="10" presetClass="entr" presetSubtype="0" fill="hold" grpId="0" nodeType="clickEffect">
                                  <p:stCondLst>
                                    <p:cond delay="0"/>
                                  </p:stCondLst>
                                  <p:childTnLst>
                                    <p:set>
                                      <p:cBhvr>
                                        <p:cTn id="110" dur="1" fill="hold">
                                          <p:stCondLst>
                                            <p:cond delay="0"/>
                                          </p:stCondLst>
                                        </p:cTn>
                                        <p:tgtEl>
                                          <p:spTgt spid="20">
                                            <p:bg/>
                                          </p:spTgt>
                                        </p:tgtEl>
                                        <p:attrNameLst>
                                          <p:attrName>style.visibility</p:attrName>
                                        </p:attrNameLst>
                                      </p:cBhvr>
                                      <p:to>
                                        <p:strVal val="visible"/>
                                      </p:to>
                                    </p:set>
                                    <p:animEffect transition="in" filter="fade">
                                      <p:cBhvr>
                                        <p:cTn id="111" dur="500"/>
                                        <p:tgtEl>
                                          <p:spTgt spid="20">
                                            <p:bg/>
                                          </p:spTgt>
                                        </p:tgtEl>
                                      </p:cBhvr>
                                    </p:animEffect>
                                  </p:childTnLst>
                                </p:cTn>
                              </p:par>
                              <p:par>
                                <p:cTn id="112" presetID="10" presetClass="entr" presetSubtype="0" fill="hold" grpId="0" nodeType="withEffect">
                                  <p:stCondLst>
                                    <p:cond delay="0"/>
                                  </p:stCondLst>
                                  <p:childTnLst>
                                    <p:set>
                                      <p:cBhvr>
                                        <p:cTn id="113" dur="1" fill="hold">
                                          <p:stCondLst>
                                            <p:cond delay="0"/>
                                          </p:stCondLst>
                                        </p:cTn>
                                        <p:tgtEl>
                                          <p:spTgt spid="20">
                                            <p:txEl>
                                              <p:pRg st="0" end="0"/>
                                            </p:txEl>
                                          </p:spTgt>
                                        </p:tgtEl>
                                        <p:attrNameLst>
                                          <p:attrName>style.visibility</p:attrName>
                                        </p:attrNameLst>
                                      </p:cBhvr>
                                      <p:to>
                                        <p:strVal val="visible"/>
                                      </p:to>
                                    </p:set>
                                    <p:animEffect transition="in" filter="fade">
                                      <p:cBhvr>
                                        <p:cTn id="114" dur="500"/>
                                        <p:tgtEl>
                                          <p:spTgt spid="20">
                                            <p:txEl>
                                              <p:pRg st="0" end="0"/>
                                            </p:txEl>
                                          </p:spTgt>
                                        </p:tgtEl>
                                      </p:cBhvr>
                                    </p:animEffect>
                                  </p:childTnLst>
                                </p:cTn>
                              </p:par>
                            </p:childTnLst>
                          </p:cTn>
                        </p:par>
                      </p:childTnLst>
                    </p:cTn>
                  </p:par>
                  <p:par>
                    <p:cTn id="115" fill="hold">
                      <p:stCondLst>
                        <p:cond delay="indefinite"/>
                      </p:stCondLst>
                      <p:childTnLst>
                        <p:par>
                          <p:cTn id="116" fill="hold">
                            <p:stCondLst>
                              <p:cond delay="0"/>
                            </p:stCondLst>
                            <p:childTnLst>
                              <p:par>
                                <p:cTn id="117" presetID="10" presetClass="entr" presetSubtype="0" fill="hold" grpId="0" nodeType="clickEffect">
                                  <p:stCondLst>
                                    <p:cond delay="0"/>
                                  </p:stCondLst>
                                  <p:childTnLst>
                                    <p:set>
                                      <p:cBhvr>
                                        <p:cTn id="118" dur="1" fill="hold">
                                          <p:stCondLst>
                                            <p:cond delay="0"/>
                                          </p:stCondLst>
                                        </p:cTn>
                                        <p:tgtEl>
                                          <p:spTgt spid="21">
                                            <p:bg/>
                                          </p:spTgt>
                                        </p:tgtEl>
                                        <p:attrNameLst>
                                          <p:attrName>style.visibility</p:attrName>
                                        </p:attrNameLst>
                                      </p:cBhvr>
                                      <p:to>
                                        <p:strVal val="visible"/>
                                      </p:to>
                                    </p:set>
                                    <p:animEffect transition="in" filter="fade">
                                      <p:cBhvr>
                                        <p:cTn id="119" dur="500"/>
                                        <p:tgtEl>
                                          <p:spTgt spid="21">
                                            <p:bg/>
                                          </p:spTgt>
                                        </p:tgtEl>
                                      </p:cBhvr>
                                    </p:animEffect>
                                  </p:childTnLst>
                                </p:cTn>
                              </p:par>
                              <p:par>
                                <p:cTn id="120" presetID="10" presetClass="entr" presetSubtype="0" fill="hold" grpId="0" nodeType="withEffect">
                                  <p:stCondLst>
                                    <p:cond delay="0"/>
                                  </p:stCondLst>
                                  <p:childTnLst>
                                    <p:set>
                                      <p:cBhvr>
                                        <p:cTn id="121" dur="1" fill="hold">
                                          <p:stCondLst>
                                            <p:cond delay="0"/>
                                          </p:stCondLst>
                                        </p:cTn>
                                        <p:tgtEl>
                                          <p:spTgt spid="21">
                                            <p:txEl>
                                              <p:pRg st="0" end="0"/>
                                            </p:txEl>
                                          </p:spTgt>
                                        </p:tgtEl>
                                        <p:attrNameLst>
                                          <p:attrName>style.visibility</p:attrName>
                                        </p:attrNameLst>
                                      </p:cBhvr>
                                      <p:to>
                                        <p:strVal val="visible"/>
                                      </p:to>
                                    </p:set>
                                    <p:animEffect transition="in" filter="fade">
                                      <p:cBhvr>
                                        <p:cTn id="122" dur="500"/>
                                        <p:tgtEl>
                                          <p:spTgt spid="21">
                                            <p:txEl>
                                              <p:pRg st="0" end="0"/>
                                            </p:txEl>
                                          </p:spTgt>
                                        </p:tgtEl>
                                      </p:cBhvr>
                                    </p:animEffect>
                                  </p:childTnLst>
                                </p:cTn>
                              </p:par>
                            </p:childTnLst>
                          </p:cTn>
                        </p:par>
                      </p:childTnLst>
                    </p:cTn>
                  </p:par>
                  <p:par>
                    <p:cTn id="123" fill="hold">
                      <p:stCondLst>
                        <p:cond delay="indefinite"/>
                      </p:stCondLst>
                      <p:childTnLst>
                        <p:par>
                          <p:cTn id="124" fill="hold">
                            <p:stCondLst>
                              <p:cond delay="0"/>
                            </p:stCondLst>
                            <p:childTnLst>
                              <p:par>
                                <p:cTn id="125" presetID="10" presetClass="entr" presetSubtype="0" fill="hold" grpId="0" nodeType="clickEffect">
                                  <p:stCondLst>
                                    <p:cond delay="0"/>
                                  </p:stCondLst>
                                  <p:childTnLst>
                                    <p:set>
                                      <p:cBhvr>
                                        <p:cTn id="126" dur="1" fill="hold">
                                          <p:stCondLst>
                                            <p:cond delay="0"/>
                                          </p:stCondLst>
                                        </p:cTn>
                                        <p:tgtEl>
                                          <p:spTgt spid="22">
                                            <p:bg/>
                                          </p:spTgt>
                                        </p:tgtEl>
                                        <p:attrNameLst>
                                          <p:attrName>style.visibility</p:attrName>
                                        </p:attrNameLst>
                                      </p:cBhvr>
                                      <p:to>
                                        <p:strVal val="visible"/>
                                      </p:to>
                                    </p:set>
                                    <p:animEffect transition="in" filter="fade">
                                      <p:cBhvr>
                                        <p:cTn id="127" dur="500"/>
                                        <p:tgtEl>
                                          <p:spTgt spid="22">
                                            <p:bg/>
                                          </p:spTgt>
                                        </p:tgtEl>
                                      </p:cBhvr>
                                    </p:animEffect>
                                  </p:childTnLst>
                                </p:cTn>
                              </p:par>
                              <p:par>
                                <p:cTn id="128" presetID="10" presetClass="entr" presetSubtype="0" fill="hold" grpId="0" nodeType="withEffect">
                                  <p:stCondLst>
                                    <p:cond delay="0"/>
                                  </p:stCondLst>
                                  <p:childTnLst>
                                    <p:set>
                                      <p:cBhvr>
                                        <p:cTn id="129" dur="1" fill="hold">
                                          <p:stCondLst>
                                            <p:cond delay="0"/>
                                          </p:stCondLst>
                                        </p:cTn>
                                        <p:tgtEl>
                                          <p:spTgt spid="22">
                                            <p:txEl>
                                              <p:pRg st="0" end="0"/>
                                            </p:txEl>
                                          </p:spTgt>
                                        </p:tgtEl>
                                        <p:attrNameLst>
                                          <p:attrName>style.visibility</p:attrName>
                                        </p:attrNameLst>
                                      </p:cBhvr>
                                      <p:to>
                                        <p:strVal val="visible"/>
                                      </p:to>
                                    </p:set>
                                    <p:animEffect transition="in" filter="fade">
                                      <p:cBhvr>
                                        <p:cTn id="130" dur="500"/>
                                        <p:tgtEl>
                                          <p:spTgt spid="22">
                                            <p:txEl>
                                              <p:pRg st="0" end="0"/>
                                            </p:txEl>
                                          </p:spTgt>
                                        </p:tgtEl>
                                      </p:cBhvr>
                                    </p:animEffect>
                                  </p:childTnLst>
                                </p:cTn>
                              </p:par>
                            </p:childTnLst>
                          </p:cTn>
                        </p:par>
                      </p:childTnLst>
                    </p:cTn>
                  </p:par>
                  <p:par>
                    <p:cTn id="131" fill="hold">
                      <p:stCondLst>
                        <p:cond delay="indefinite"/>
                      </p:stCondLst>
                      <p:childTnLst>
                        <p:par>
                          <p:cTn id="132" fill="hold">
                            <p:stCondLst>
                              <p:cond delay="0"/>
                            </p:stCondLst>
                            <p:childTnLst>
                              <p:par>
                                <p:cTn id="133" presetID="10" presetClass="entr" presetSubtype="0" fill="hold" grpId="0" nodeType="clickEffect">
                                  <p:stCondLst>
                                    <p:cond delay="0"/>
                                  </p:stCondLst>
                                  <p:childTnLst>
                                    <p:set>
                                      <p:cBhvr>
                                        <p:cTn id="134" dur="1" fill="hold">
                                          <p:stCondLst>
                                            <p:cond delay="0"/>
                                          </p:stCondLst>
                                        </p:cTn>
                                        <p:tgtEl>
                                          <p:spTgt spid="23">
                                            <p:bg/>
                                          </p:spTgt>
                                        </p:tgtEl>
                                        <p:attrNameLst>
                                          <p:attrName>style.visibility</p:attrName>
                                        </p:attrNameLst>
                                      </p:cBhvr>
                                      <p:to>
                                        <p:strVal val="visible"/>
                                      </p:to>
                                    </p:set>
                                    <p:animEffect transition="in" filter="fade">
                                      <p:cBhvr>
                                        <p:cTn id="135" dur="500"/>
                                        <p:tgtEl>
                                          <p:spTgt spid="23">
                                            <p:bg/>
                                          </p:spTgt>
                                        </p:tgtEl>
                                      </p:cBhvr>
                                    </p:animEffect>
                                  </p:childTnLst>
                                </p:cTn>
                              </p:par>
                              <p:par>
                                <p:cTn id="136" presetID="10" presetClass="entr" presetSubtype="0" fill="hold" grpId="0" nodeType="withEffect">
                                  <p:stCondLst>
                                    <p:cond delay="0"/>
                                  </p:stCondLst>
                                  <p:childTnLst>
                                    <p:set>
                                      <p:cBhvr>
                                        <p:cTn id="137" dur="1" fill="hold">
                                          <p:stCondLst>
                                            <p:cond delay="0"/>
                                          </p:stCondLst>
                                        </p:cTn>
                                        <p:tgtEl>
                                          <p:spTgt spid="23">
                                            <p:txEl>
                                              <p:pRg st="0" end="0"/>
                                            </p:txEl>
                                          </p:spTgt>
                                        </p:tgtEl>
                                        <p:attrNameLst>
                                          <p:attrName>style.visibility</p:attrName>
                                        </p:attrNameLst>
                                      </p:cBhvr>
                                      <p:to>
                                        <p:strVal val="visible"/>
                                      </p:to>
                                    </p:set>
                                    <p:animEffect transition="in" filter="fade">
                                      <p:cBhvr>
                                        <p:cTn id="138" dur="500"/>
                                        <p:tgtEl>
                                          <p:spTgt spid="23">
                                            <p:txEl>
                                              <p:pRg st="0" end="0"/>
                                            </p:txEl>
                                          </p:spTgt>
                                        </p:tgtEl>
                                      </p:cBhvr>
                                    </p:animEffect>
                                  </p:childTnLst>
                                </p:cTn>
                              </p:par>
                            </p:childTnLst>
                          </p:cTn>
                        </p:par>
                      </p:childTnLst>
                    </p:cTn>
                  </p:par>
                  <p:par>
                    <p:cTn id="139" fill="hold">
                      <p:stCondLst>
                        <p:cond delay="indefinite"/>
                      </p:stCondLst>
                      <p:childTnLst>
                        <p:par>
                          <p:cTn id="140" fill="hold">
                            <p:stCondLst>
                              <p:cond delay="0"/>
                            </p:stCondLst>
                            <p:childTnLst>
                              <p:par>
                                <p:cTn id="141" presetID="10" presetClass="entr" presetSubtype="0" fill="hold" grpId="0" nodeType="clickEffect">
                                  <p:stCondLst>
                                    <p:cond delay="0"/>
                                  </p:stCondLst>
                                  <p:childTnLst>
                                    <p:set>
                                      <p:cBhvr>
                                        <p:cTn id="142" dur="1" fill="hold">
                                          <p:stCondLst>
                                            <p:cond delay="0"/>
                                          </p:stCondLst>
                                        </p:cTn>
                                        <p:tgtEl>
                                          <p:spTgt spid="24">
                                            <p:bg/>
                                          </p:spTgt>
                                        </p:tgtEl>
                                        <p:attrNameLst>
                                          <p:attrName>style.visibility</p:attrName>
                                        </p:attrNameLst>
                                      </p:cBhvr>
                                      <p:to>
                                        <p:strVal val="visible"/>
                                      </p:to>
                                    </p:set>
                                    <p:animEffect transition="in" filter="fade">
                                      <p:cBhvr>
                                        <p:cTn id="143" dur="500"/>
                                        <p:tgtEl>
                                          <p:spTgt spid="24">
                                            <p:bg/>
                                          </p:spTgt>
                                        </p:tgtEl>
                                      </p:cBhvr>
                                    </p:animEffect>
                                  </p:childTnLst>
                                </p:cTn>
                              </p:par>
                              <p:par>
                                <p:cTn id="144" presetID="10" presetClass="entr" presetSubtype="0" fill="hold" grpId="0" nodeType="withEffect">
                                  <p:stCondLst>
                                    <p:cond delay="0"/>
                                  </p:stCondLst>
                                  <p:childTnLst>
                                    <p:set>
                                      <p:cBhvr>
                                        <p:cTn id="145" dur="1" fill="hold">
                                          <p:stCondLst>
                                            <p:cond delay="0"/>
                                          </p:stCondLst>
                                        </p:cTn>
                                        <p:tgtEl>
                                          <p:spTgt spid="24">
                                            <p:txEl>
                                              <p:pRg st="0" end="0"/>
                                            </p:txEl>
                                          </p:spTgt>
                                        </p:tgtEl>
                                        <p:attrNameLst>
                                          <p:attrName>style.visibility</p:attrName>
                                        </p:attrNameLst>
                                      </p:cBhvr>
                                      <p:to>
                                        <p:strVal val="visible"/>
                                      </p:to>
                                    </p:set>
                                    <p:animEffect transition="in" filter="fade">
                                      <p:cBhvr>
                                        <p:cTn id="146" dur="500"/>
                                        <p:tgtEl>
                                          <p:spTgt spid="24">
                                            <p:txEl>
                                              <p:pRg st="0" end="0"/>
                                            </p:txEl>
                                          </p:spTgt>
                                        </p:tgtEl>
                                      </p:cBhvr>
                                    </p:animEffect>
                                  </p:childTnLst>
                                </p:cTn>
                              </p:par>
                            </p:childTnLst>
                          </p:cTn>
                        </p:par>
                      </p:childTnLst>
                    </p:cTn>
                  </p:par>
                  <p:par>
                    <p:cTn id="147" fill="hold">
                      <p:stCondLst>
                        <p:cond delay="indefinite"/>
                      </p:stCondLst>
                      <p:childTnLst>
                        <p:par>
                          <p:cTn id="148" fill="hold">
                            <p:stCondLst>
                              <p:cond delay="0"/>
                            </p:stCondLst>
                            <p:childTnLst>
                              <p:par>
                                <p:cTn id="149" presetID="10" presetClass="entr" presetSubtype="0" fill="hold" grpId="0" nodeType="clickEffect">
                                  <p:stCondLst>
                                    <p:cond delay="0"/>
                                  </p:stCondLst>
                                  <p:childTnLst>
                                    <p:set>
                                      <p:cBhvr>
                                        <p:cTn id="150" dur="1" fill="hold">
                                          <p:stCondLst>
                                            <p:cond delay="0"/>
                                          </p:stCondLst>
                                        </p:cTn>
                                        <p:tgtEl>
                                          <p:spTgt spid="26">
                                            <p:bg/>
                                          </p:spTgt>
                                        </p:tgtEl>
                                        <p:attrNameLst>
                                          <p:attrName>style.visibility</p:attrName>
                                        </p:attrNameLst>
                                      </p:cBhvr>
                                      <p:to>
                                        <p:strVal val="visible"/>
                                      </p:to>
                                    </p:set>
                                    <p:animEffect transition="in" filter="fade">
                                      <p:cBhvr>
                                        <p:cTn id="151" dur="500"/>
                                        <p:tgtEl>
                                          <p:spTgt spid="26">
                                            <p:bg/>
                                          </p:spTgt>
                                        </p:tgtEl>
                                      </p:cBhvr>
                                    </p:animEffect>
                                  </p:childTnLst>
                                </p:cTn>
                              </p:par>
                              <p:par>
                                <p:cTn id="152" presetID="10" presetClass="entr" presetSubtype="0" fill="hold" grpId="0" nodeType="withEffect">
                                  <p:stCondLst>
                                    <p:cond delay="0"/>
                                  </p:stCondLst>
                                  <p:childTnLst>
                                    <p:set>
                                      <p:cBhvr>
                                        <p:cTn id="153" dur="1" fill="hold">
                                          <p:stCondLst>
                                            <p:cond delay="0"/>
                                          </p:stCondLst>
                                        </p:cTn>
                                        <p:tgtEl>
                                          <p:spTgt spid="26">
                                            <p:txEl>
                                              <p:pRg st="0" end="0"/>
                                            </p:txEl>
                                          </p:spTgt>
                                        </p:tgtEl>
                                        <p:attrNameLst>
                                          <p:attrName>style.visibility</p:attrName>
                                        </p:attrNameLst>
                                      </p:cBhvr>
                                      <p:to>
                                        <p:strVal val="visible"/>
                                      </p:to>
                                    </p:set>
                                    <p:animEffect transition="in" filter="fade">
                                      <p:cBhvr>
                                        <p:cTn id="154" dur="500"/>
                                        <p:tgtEl>
                                          <p:spTgt spid="2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P spid="5" grpId="0" animBg="1" build="p"/>
      <p:bldP spid="6" grpId="0" animBg="1" build="p"/>
      <p:bldP spid="7" grpId="0" animBg="1" build="p"/>
      <p:bldP spid="8" grpId="0" animBg="1" build="p"/>
      <p:bldP spid="10" grpId="0" animBg="1" build="p"/>
      <p:bldP spid="11" grpId="0" animBg="1" build="p"/>
      <p:bldP spid="12" grpId="0" animBg="1" build="p"/>
      <p:bldP spid="14" grpId="0" animBg="1" build="p"/>
      <p:bldP spid="15" grpId="0" animBg="1" build="p"/>
      <p:bldP spid="16" grpId="0" animBg="1" build="p"/>
      <p:bldP spid="17" grpId="0" animBg="1" build="p"/>
      <p:bldP spid="19" grpId="0" animBg="1" build="p"/>
      <p:bldP spid="20" grpId="0" animBg="1" build="p"/>
      <p:bldP spid="21" grpId="0" animBg="1" build="p"/>
      <p:bldP spid="22" grpId="0" animBg="1" build="p"/>
      <p:bldP spid="23" grpId="0" animBg="1" build="p"/>
      <p:bldP spid="24" grpId="0" animBg="1" build="p"/>
      <p:bldP spid="26" grpId="0" animBg="1" build="p"/>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6_BD#a669c86f8?vja=1&amp;pid=9168ddb21&amp;color=0,0,0&amp;vtp=1&amp;bt=1"/>
          <p:cNvSpPr/>
          <p:nvPr/>
        </p:nvSpPr>
        <p:spPr>
          <a:xfrm>
            <a:off x="722376" y="896112"/>
            <a:ext cx="10753344" cy="728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在空白处填入1</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个适当的单词。</a:t>
            </a:r>
            <a:endPar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marR="0" lvl="0" indent="0" defTabSz="914400" rtl="0" eaLnBrk="1" fontAlgn="auto" latinLnBrk="0" hangingPunct="1">
              <a:lnSpc>
                <a:spcPct val="125000"/>
              </a:lnSpc>
              <a:spcBef>
                <a:spcPts val="0"/>
              </a:spcBef>
              <a:spcAft>
                <a:spcPts val="0"/>
              </a:spcAft>
              <a:buClrTx/>
              <a:buSzTx/>
              <a:buFontTx/>
              <a:buNone/>
              <a:defRPr/>
            </a:pP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1.It</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is</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obvious</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to</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the</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students</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_____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they</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should</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get</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well</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prepared</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for</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their</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future.</a:t>
            </a:r>
            <a:endParaRPr lang="en-US" altLang="zh-CN" sz="2000" dirty="0"/>
          </a:p>
        </p:txBody>
      </p:sp>
      <p:sp>
        <p:nvSpPr>
          <p:cNvPr id="4" name="QB_6_AN.249_1#a669c86f8.blank?vja=1&amp;pid=9168ddb21&amp;color=0,0,0&amp;vpa=119&amp;vtp=1"/>
          <p:cNvSpPr/>
          <p:nvPr/>
        </p:nvSpPr>
        <p:spPr>
          <a:xfrm>
            <a:off x="4210114" y="1239012"/>
            <a:ext cx="43656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that</a:t>
            </a:r>
            <a:endParaRPr lang="en-US" altLang="zh-CN" sz="2000" dirty="0"/>
          </a:p>
        </p:txBody>
      </p:sp>
      <p:sp>
        <p:nvSpPr>
          <p:cNvPr id="5" name="QB_6_AS.250_1#b0df661e4?vja=1&amp;pid=9168ddb21&amp;color=0,0,0&amp;vtp=1"/>
          <p:cNvSpPr/>
          <p:nvPr/>
        </p:nvSpPr>
        <p:spPr>
          <a:xfrm>
            <a:off x="722376" y="1696847"/>
            <a:ext cx="10753344" cy="770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句意为：学生应该为将来做好充分的准备，这一点对他们来说是显而易见的。本题中的It是形式主语，真正的主语是设空处引导的主语从句。从句意义和结构完整，故填that。</a:t>
            </a:r>
            <a:endParaRPr lang="en-US" altLang="zh-CN" sz="2200" dirty="0"/>
          </a:p>
        </p:txBody>
      </p:sp>
      <p:sp>
        <p:nvSpPr>
          <p:cNvPr id="6" name="QB_6_BD.251_1#e75bcdb0c?vja=1&amp;pid=9168ddb21&amp;color=0,0,0&amp;vtp=1"/>
          <p:cNvSpPr/>
          <p:nvPr/>
        </p:nvSpPr>
        <p:spPr>
          <a:xfrm>
            <a:off x="722376" y="2504059"/>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book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extraordinary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creative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imagination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writer.</a:t>
            </a:r>
            <a:endParaRPr lang="en-US" altLang="zh-CN" sz="2000" dirty="0"/>
          </a:p>
        </p:txBody>
      </p:sp>
      <p:sp>
        <p:nvSpPr>
          <p:cNvPr id="7" name="QB_6_AN.252_1#e75bcdb0c.blank?vja=1&amp;pid=9168ddb21&amp;color=0,0,0&amp;vpa=120&amp;vtp=1"/>
          <p:cNvSpPr/>
          <p:nvPr/>
        </p:nvSpPr>
        <p:spPr>
          <a:xfrm>
            <a:off x="1036701" y="2465959"/>
            <a:ext cx="606425"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What</a:t>
            </a:r>
            <a:endParaRPr lang="en-US" altLang="zh-CN" sz="2000" dirty="0"/>
          </a:p>
        </p:txBody>
      </p:sp>
      <p:sp>
        <p:nvSpPr>
          <p:cNvPr id="8" name="QB_6_AS.253_1#e75bcdb0c?vja=1&amp;pid=9168ddb21&amp;color=0,0,0&amp;vtp=1"/>
          <p:cNvSpPr/>
          <p:nvPr/>
        </p:nvSpPr>
        <p:spPr>
          <a:xfrm>
            <a:off x="722376" y="2928747"/>
            <a:ext cx="10753344" cy="766953"/>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句意为：让这本书如此出色的是作者的创造性想象。设空处引导主语从句，在从句中作主语，表示“</a:t>
            </a:r>
            <a:r>
              <a:rPr lang="en-US" altLang="zh-CN" sz="2000" b="0" i="0" dirty="0">
                <a:solidFill>
                  <a:srgbClr val="385723"/>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的东西”。故填What。</a:t>
            </a:r>
            <a:endParaRPr lang="en-US" altLang="zh-CN" sz="2200" dirty="0"/>
          </a:p>
        </p:txBody>
      </p:sp>
      <p:sp>
        <p:nvSpPr>
          <p:cNvPr id="9" name="QB_6_BD.254_1#430c67ac6?vja=1&amp;pid=9168ddb21&amp;color=0,0,0&amp;vtp=1"/>
          <p:cNvSpPr/>
          <p:nvPr/>
        </p:nvSpPr>
        <p:spPr>
          <a:xfrm>
            <a:off x="722376" y="3735959"/>
            <a:ext cx="10753344" cy="347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remains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seen</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weather-tracking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system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prevent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disasters.</a:t>
            </a:r>
            <a:endParaRPr lang="en-US" altLang="zh-CN" sz="2000" dirty="0"/>
          </a:p>
        </p:txBody>
      </p:sp>
      <p:sp>
        <p:nvSpPr>
          <p:cNvPr id="10" name="QB_6_AN.255_1#430c67ac6.blank?vja=1&amp;pid=9168ddb21&amp;color=0,0,0&amp;vpa=121&amp;vtp=1"/>
          <p:cNvSpPr/>
          <p:nvPr/>
        </p:nvSpPr>
        <p:spPr>
          <a:xfrm>
            <a:off x="3451289" y="3697859"/>
            <a:ext cx="109855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whether/if</a:t>
            </a:r>
            <a:endParaRPr lang="en-US" altLang="zh-CN" sz="2000" dirty="0"/>
          </a:p>
        </p:txBody>
      </p:sp>
      <p:sp>
        <p:nvSpPr>
          <p:cNvPr id="11" name="QB_6_AS.256_1#430c67ac6?vja=1&amp;pid=9168ddb21&amp;color=0,0,0&amp;vtp=1"/>
          <p:cNvSpPr/>
          <p:nvPr/>
        </p:nvSpPr>
        <p:spPr>
          <a:xfrm>
            <a:off x="722376" y="4160647"/>
            <a:ext cx="10753344" cy="1151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天气跟踪系统能否预防许多灾害还有待观察。分析句子结构可知，空前的It作形式主语，设空处引导主语从句，从句不缺少成分，结合句意可知，此处表示“是否”，应用whether或if引导该主语从句。故填whether或if。</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7">
                                            <p:bg/>
                                          </p:spTgt>
                                        </p:tgtEl>
                                        <p:attrNameLst>
                                          <p:attrName>style.visibility</p:attrName>
                                        </p:attrNameLst>
                                      </p:cBhvr>
                                      <p:to>
                                        <p:strVal val="visible"/>
                                      </p:to>
                                    </p:set>
                                    <p:animEffect transition="in" filter="fade">
                                      <p:cBhvr>
                                        <p:cTn id="23" dur="500"/>
                                        <p:tgtEl>
                                          <p:spTgt spid="7">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7">
                                            <p:txEl>
                                              <p:pRg st="0" end="0"/>
                                            </p:txEl>
                                          </p:spTgt>
                                        </p:tgtEl>
                                        <p:attrNameLst>
                                          <p:attrName>style.visibility</p:attrName>
                                        </p:attrNameLst>
                                      </p:cBhvr>
                                      <p:to>
                                        <p:strVal val="visible"/>
                                      </p:to>
                                    </p:set>
                                    <p:animEffect transition="in" filter="fade">
                                      <p:cBhvr>
                                        <p:cTn id="26" dur="500"/>
                                        <p:tgtEl>
                                          <p:spTgt spid="7">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8">
                                            <p:bg/>
                                          </p:spTgt>
                                        </p:tgtEl>
                                        <p:attrNameLst>
                                          <p:attrName>style.visibility</p:attrName>
                                        </p:attrNameLst>
                                      </p:cBhvr>
                                      <p:to>
                                        <p:strVal val="visible"/>
                                      </p:to>
                                    </p:set>
                                    <p:animEffect transition="in" filter="fade">
                                      <p:cBhvr>
                                        <p:cTn id="31" dur="500"/>
                                        <p:tgtEl>
                                          <p:spTgt spid="8">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8">
                                            <p:txEl>
                                              <p:pRg st="0" end="0"/>
                                            </p:txEl>
                                          </p:spTgt>
                                        </p:tgtEl>
                                        <p:attrNameLst>
                                          <p:attrName>style.visibility</p:attrName>
                                        </p:attrNameLst>
                                      </p:cBhvr>
                                      <p:to>
                                        <p:strVal val="visible"/>
                                      </p:to>
                                    </p:set>
                                    <p:animEffect transition="in" filter="fade">
                                      <p:cBhvr>
                                        <p:cTn id="34" dur="500"/>
                                        <p:tgtEl>
                                          <p:spTgt spid="8">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10">
                                            <p:bg/>
                                          </p:spTgt>
                                        </p:tgtEl>
                                        <p:attrNameLst>
                                          <p:attrName>style.visibility</p:attrName>
                                        </p:attrNameLst>
                                      </p:cBhvr>
                                      <p:to>
                                        <p:strVal val="visible"/>
                                      </p:to>
                                    </p:set>
                                    <p:animEffect transition="in" filter="fade">
                                      <p:cBhvr>
                                        <p:cTn id="39" dur="500"/>
                                        <p:tgtEl>
                                          <p:spTgt spid="10">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10">
                                            <p:txEl>
                                              <p:pRg st="0" end="0"/>
                                            </p:txEl>
                                          </p:spTgt>
                                        </p:tgtEl>
                                        <p:attrNameLst>
                                          <p:attrName>style.visibility</p:attrName>
                                        </p:attrNameLst>
                                      </p:cBhvr>
                                      <p:to>
                                        <p:strVal val="visible"/>
                                      </p:to>
                                    </p:set>
                                    <p:animEffect transition="in" filter="fade">
                                      <p:cBhvr>
                                        <p:cTn id="42" dur="500"/>
                                        <p:tgtEl>
                                          <p:spTgt spid="10">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1">
                                            <p:bg/>
                                          </p:spTgt>
                                        </p:tgtEl>
                                        <p:attrNameLst>
                                          <p:attrName>style.visibility</p:attrName>
                                        </p:attrNameLst>
                                      </p:cBhvr>
                                      <p:to>
                                        <p:strVal val="visible"/>
                                      </p:to>
                                    </p:set>
                                    <p:animEffect transition="in" filter="fade">
                                      <p:cBhvr>
                                        <p:cTn id="47" dur="500"/>
                                        <p:tgtEl>
                                          <p:spTgt spid="11">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1">
                                            <p:txEl>
                                              <p:pRg st="0" end="0"/>
                                            </p:txEl>
                                          </p:spTgt>
                                        </p:tgtEl>
                                        <p:attrNameLst>
                                          <p:attrName>style.visibility</p:attrName>
                                        </p:attrNameLst>
                                      </p:cBhvr>
                                      <p:to>
                                        <p:strVal val="visible"/>
                                      </p:to>
                                    </p:set>
                                    <p:animEffect transition="in" filter="fade">
                                      <p:cBhvr>
                                        <p:cTn id="50" dur="500"/>
                                        <p:tgtEl>
                                          <p:spTgt spid="1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P spid="5" grpId="0" animBg="1" build="p"/>
      <p:bldP spid="7" grpId="0" animBg="1" build="p"/>
      <p:bldP spid="8" grpId="0" animBg="1" build="p"/>
      <p:bldP spid="10" grpId="0" animBg="1" build="p"/>
      <p:bldP spid="11" grpId="0" animBg="1"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10_1#76791420f?vja=1&amp;pid=81872de47&amp;color=0,0,0&amp;vtp=1&amp;bt=1"/>
          <p:cNvSpPr/>
          <p:nvPr/>
        </p:nvSpPr>
        <p:spPr>
          <a:xfrm>
            <a:off x="722376" y="896113"/>
            <a:ext cx="10753344" cy="732155"/>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4.Many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desire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adventures,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drives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explore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remote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places.</a:t>
            </a:r>
            <a:endParaRPr lang="en-US" altLang="zh-CN" sz="2000" dirty="0"/>
          </a:p>
        </p:txBody>
      </p:sp>
      <p:sp>
        <p:nvSpPr>
          <p:cNvPr id="3" name="QB_6_AN.11_1#76791420f.blank?vja=1&amp;pid=81872de47&amp;color=0,0,0&amp;vpa=4&amp;vtp=1"/>
          <p:cNvSpPr/>
          <p:nvPr/>
        </p:nvSpPr>
        <p:spPr>
          <a:xfrm>
            <a:off x="5174298" y="858013"/>
            <a:ext cx="352425"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for</a:t>
            </a:r>
            <a:endParaRPr lang="en-US" altLang="zh-CN" sz="2000" dirty="0"/>
          </a:p>
        </p:txBody>
      </p:sp>
      <p:sp>
        <p:nvSpPr>
          <p:cNvPr id="4" name="QB_6_AS.12_1#76791420f?vja=1&amp;pid=81872de47&amp;color=0,0,0&amp;vtp=1"/>
          <p:cNvSpPr/>
          <p:nvPr/>
        </p:nvSpPr>
        <p:spPr>
          <a:xfrm>
            <a:off x="722376" y="1706245"/>
            <a:ext cx="10753344" cy="766953"/>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句意为：许多年轻人渴望冒险，这驱使他们去探索偏远的地方。a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desire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意为“对</a:t>
            </a:r>
            <a:r>
              <a:rPr lang="en-US" altLang="zh-CN" sz="2000" b="0" i="0" dirty="0">
                <a:solidFill>
                  <a:srgbClr val="385723"/>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的渴望”，为固定搭配。故填for。</a:t>
            </a:r>
            <a:endParaRPr lang="en-US" altLang="zh-CN" sz="2200" dirty="0"/>
          </a:p>
        </p:txBody>
      </p:sp>
      <p:sp>
        <p:nvSpPr>
          <p:cNvPr id="5" name="QB_6_BD.13_1#45582ea5e?vja=1&amp;pid=81872de47&amp;color=0,0,0&amp;vtp=1"/>
          <p:cNvSpPr/>
          <p:nvPr/>
        </p:nvSpPr>
        <p:spPr>
          <a:xfrm>
            <a:off x="722376" y="2509647"/>
            <a:ext cx="10753344" cy="728853"/>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5.Preference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tends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candidates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exhibit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outstanding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leadership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science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astronomy.</a:t>
            </a:r>
            <a:endParaRPr lang="en-US" altLang="zh-CN" sz="2000" dirty="0"/>
          </a:p>
        </p:txBody>
      </p:sp>
      <p:sp>
        <p:nvSpPr>
          <p:cNvPr id="6" name="QB_6_AN.14_1#45582ea5e.blank?vja=1&amp;pid=81872de47&amp;color=0,0,0&amp;vpa=5&amp;vtp=1"/>
          <p:cNvSpPr/>
          <p:nvPr/>
        </p:nvSpPr>
        <p:spPr>
          <a:xfrm>
            <a:off x="2946781" y="2458847"/>
            <a:ext cx="1311275" cy="347853"/>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given</a:t>
            </a:r>
            <a:endParaRPr lang="en-US" altLang="zh-CN" sz="2000" dirty="0"/>
          </a:p>
        </p:txBody>
      </p:sp>
      <p:sp>
        <p:nvSpPr>
          <p:cNvPr id="7" name="QB_6_AS.15_1#45582ea5e?vja=1&amp;pid=81872de47&amp;color=0,0,0&amp;vtp=1"/>
          <p:cNvSpPr/>
          <p:nvPr/>
        </p:nvSpPr>
        <p:spPr>
          <a:xfrm>
            <a:off x="722376" y="3322447"/>
            <a:ext cx="10753344" cy="1147953"/>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句意为：在天文学中表现出杰出领导才能的候选人往往会被优先考虑。tend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sth为固定短语，意为“往往会发生某事；易于做某事”，主语Preference与give之间为逻辑上的被动关系，应用不定式的被动式。故填to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given。</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257_1#803950a39?vja=1&amp;pid=9168ddb21&amp;color=0,0,0&amp;vtp=1&amp;bt=1"/>
          <p:cNvSpPr/>
          <p:nvPr/>
        </p:nvSpPr>
        <p:spPr>
          <a:xfrm>
            <a:off x="722376" y="896113"/>
            <a:ext cx="10753344" cy="728853"/>
          </a:xfrm>
          <a:prstGeom prst="rect">
            <a:avLst/>
          </a:prstGeom>
          <a:noFill/>
        </p:spPr>
        <p:txBody>
          <a:bodyPr wrap="square" lIns="0" tIns="0" rIns="0" bIns="0" rtlCol="0" anchor="t"/>
          <a:lstStyle/>
          <a:p>
            <a:pPr algn="just">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route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choose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viewing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platform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end.</a:t>
            </a:r>
            <a:endParaRPr lang="en-US" altLang="zh-CN" sz="2000" dirty="0"/>
          </a:p>
        </p:txBody>
      </p:sp>
      <p:sp>
        <p:nvSpPr>
          <p:cNvPr id="3" name="QB_6_AN.258_1#803950a39.blank?vja=1&amp;pid=9168ddb21&amp;color=0,0,0&amp;vpa=122&amp;vtp=1"/>
          <p:cNvSpPr/>
          <p:nvPr/>
        </p:nvSpPr>
        <p:spPr>
          <a:xfrm>
            <a:off x="1000189" y="858013"/>
            <a:ext cx="1169988"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Whichever</a:t>
            </a:r>
            <a:endParaRPr lang="en-US" altLang="zh-CN" sz="2000" dirty="0"/>
          </a:p>
        </p:txBody>
      </p:sp>
      <p:sp>
        <p:nvSpPr>
          <p:cNvPr id="4" name="QB_6_AS.259_1#803950a39?vja=1&amp;pid=9168ddb21&amp;color=0,0,0&amp;vtp=1"/>
          <p:cNvSpPr/>
          <p:nvPr/>
        </p:nvSpPr>
        <p:spPr>
          <a:xfrm>
            <a:off x="722376" y="1696847"/>
            <a:ext cx="10753344" cy="1151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无论你选择哪条徒步路线，最终都会让你到达同一个观景台。分析句子结构可知，设空处引导主语从句，且在从句中作定语，修饰route，表示“无论哪个”，应用whichever引导该从句，句首单词首字母大写。故填Whichever。</a:t>
            </a:r>
            <a:endParaRPr lang="en-US" altLang="zh-CN" sz="2200" dirty="0"/>
          </a:p>
        </p:txBody>
      </p:sp>
      <p:sp>
        <p:nvSpPr>
          <p:cNvPr id="5" name="QB_6_BD.260_1#e081d54a3?vja=1&amp;pid=9168ddb21&amp;color=0,0,0&amp;vtp=1"/>
          <p:cNvSpPr/>
          <p:nvPr/>
        </p:nvSpPr>
        <p:spPr>
          <a:xfrm>
            <a:off x="722376" y="2885059"/>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managed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escape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confuses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investigators.</a:t>
            </a:r>
            <a:endParaRPr lang="en-US" altLang="zh-CN" sz="2000" dirty="0"/>
          </a:p>
        </p:txBody>
      </p:sp>
      <p:sp>
        <p:nvSpPr>
          <p:cNvPr id="6" name="QB_6_AN.261_1#e081d54a3.blank?vja=1&amp;pid=9168ddb21&amp;color=0,0,0&amp;vpa=123&amp;vtp=1"/>
          <p:cNvSpPr/>
          <p:nvPr/>
        </p:nvSpPr>
        <p:spPr>
          <a:xfrm>
            <a:off x="1062101" y="2846959"/>
            <a:ext cx="55245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How</a:t>
            </a:r>
            <a:endParaRPr lang="en-US" altLang="zh-CN" sz="2000" dirty="0"/>
          </a:p>
        </p:txBody>
      </p:sp>
      <p:sp>
        <p:nvSpPr>
          <p:cNvPr id="7" name="QB_6_AS.262_1#e081d54a3?vja=1&amp;pid=9168ddb21&amp;color=0,0,0&amp;vtp=1"/>
          <p:cNvSpPr/>
          <p:nvPr/>
        </p:nvSpPr>
        <p:spPr>
          <a:xfrm>
            <a:off x="722376" y="3309747"/>
            <a:ext cx="10753344" cy="1151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他们如何设法从大火中逃生让调查员感到困惑。分析句子结构并结合句意可知，设空处引导主语从句，句中缺少方式状语，表示“如何”，应用连接副词how引导该从句，设空处位于句首，单词首字母应大写。故填How。</a:t>
            </a:r>
            <a:endParaRPr lang="en-US" altLang="zh-CN" sz="2200" dirty="0"/>
          </a:p>
        </p:txBody>
      </p:sp>
      <p:sp>
        <p:nvSpPr>
          <p:cNvPr id="8" name="QB_6_BD.263_1#c585ad7ad?vja=1&amp;pid=9168ddb21&amp;color=0,0,0&amp;vtp=1"/>
          <p:cNvSpPr/>
          <p:nvPr/>
        </p:nvSpPr>
        <p:spPr>
          <a:xfrm>
            <a:off x="722376" y="4497959"/>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first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bicycle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race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awarded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medal.</a:t>
            </a:r>
            <a:endParaRPr lang="en-US" altLang="zh-CN" sz="2000" dirty="0"/>
          </a:p>
        </p:txBody>
      </p:sp>
      <p:sp>
        <p:nvSpPr>
          <p:cNvPr id="9" name="QB_6_AN.264_1#c585ad7ad.blank?vja=1&amp;pid=9168ddb21&amp;color=0,0,0&amp;vpa=124&amp;vtp=1"/>
          <p:cNvSpPr/>
          <p:nvPr/>
        </p:nvSpPr>
        <p:spPr>
          <a:xfrm>
            <a:off x="1036701" y="4459859"/>
            <a:ext cx="987425"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Whoever</a:t>
            </a:r>
            <a:endParaRPr lang="en-US" altLang="zh-CN" sz="2000" dirty="0"/>
          </a:p>
        </p:txBody>
      </p:sp>
      <p:sp>
        <p:nvSpPr>
          <p:cNvPr id="10" name="QB_6_AS.265_1#c585ad7ad?vja=1&amp;pid=9168ddb21&amp;color=0,0,0&amp;vtp=1"/>
          <p:cNvSpPr/>
          <p:nvPr/>
        </p:nvSpPr>
        <p:spPr>
          <a:xfrm>
            <a:off x="722376" y="4922647"/>
            <a:ext cx="10753344" cy="1151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无论谁在自行车比赛中获得第一名，都将被授予金牌。分析句子结构并结合句意可知，设空处引导主语从句，从句中缺少主语，指人，表示“无论是谁”，应用whoever引导从句，句首单词首字母大写。故填Whoever。</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266_1#e560760ea?vja=1&amp;pid=9168ddb21&amp;color=0,0,0&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became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artist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years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ago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due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father’s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influence.</a:t>
            </a:r>
            <a:endParaRPr lang="en-US" altLang="zh-CN" sz="2000" dirty="0"/>
          </a:p>
        </p:txBody>
      </p:sp>
      <p:sp>
        <p:nvSpPr>
          <p:cNvPr id="3" name="QB_6_AN.267_1#e560760ea.blank?vja=1&amp;pid=9168ddb21&amp;color=0,0,0&amp;vpa=125&amp;vtp=1"/>
          <p:cNvSpPr/>
          <p:nvPr/>
        </p:nvSpPr>
        <p:spPr>
          <a:xfrm>
            <a:off x="1011301" y="858013"/>
            <a:ext cx="522288"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That</a:t>
            </a:r>
            <a:endParaRPr lang="en-US" altLang="zh-CN" sz="2000" dirty="0"/>
          </a:p>
        </p:txBody>
      </p:sp>
      <p:sp>
        <p:nvSpPr>
          <p:cNvPr id="4" name="QB_6_AS.268_1#e560760ea?vja=1&amp;pid=9168ddb21&amp;color=0,0,0&amp;vtp=1"/>
          <p:cNvSpPr/>
          <p:nvPr/>
        </p:nvSpPr>
        <p:spPr>
          <a:xfrm>
            <a:off x="722376" y="1315847"/>
            <a:ext cx="10753344" cy="770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句意为：她十年前成为一名艺术家可能是由于她父亲的影响。设空处引导主语从句，从句结构和意义完整，应用that引导该从句，that在句中无意义，只起连接作用，故填That。</a:t>
            </a:r>
            <a:endParaRPr lang="en-US" altLang="zh-CN" sz="2200" dirty="0"/>
          </a:p>
        </p:txBody>
      </p:sp>
      <p:sp>
        <p:nvSpPr>
          <p:cNvPr id="5" name="QB_6_BD.269_1#8b76d7aa3?vja=1&amp;pid=9168ddb21&amp;color=0,0,0&amp;vtp=1"/>
          <p:cNvSpPr/>
          <p:nvPr/>
        </p:nvSpPr>
        <p:spPr>
          <a:xfrm>
            <a:off x="722376" y="2123059"/>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Jack</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after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school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calculated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ensure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warm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meals.</a:t>
            </a:r>
            <a:endParaRPr lang="en-US" altLang="zh-CN" sz="2000" dirty="0"/>
          </a:p>
        </p:txBody>
      </p:sp>
      <p:sp>
        <p:nvSpPr>
          <p:cNvPr id="6" name="QB_6_AN.270_1#8b76d7aa3.blank?vja=1&amp;pid=9168ddb21&amp;color=0,0,0&amp;vpa=126&amp;vtp=1"/>
          <p:cNvSpPr/>
          <p:nvPr/>
        </p:nvSpPr>
        <p:spPr>
          <a:xfrm>
            <a:off x="998601" y="2084959"/>
            <a:ext cx="663575"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When</a:t>
            </a:r>
            <a:endParaRPr lang="en-US" altLang="zh-CN" sz="2000" dirty="0"/>
          </a:p>
        </p:txBody>
      </p:sp>
      <p:sp>
        <p:nvSpPr>
          <p:cNvPr id="7" name="QB_6_AS.271_1#8b76d7aa3?vja=1&amp;pid=9168ddb21&amp;color=0,0,0&amp;vtp=1"/>
          <p:cNvSpPr/>
          <p:nvPr/>
        </p:nvSpPr>
        <p:spPr>
          <a:xfrm>
            <a:off x="722376" y="2547747"/>
            <a:ext cx="10753344" cy="1151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句意为：杰克放学回家的时间是经过计算的，这样妈妈就可以保证他吃到热乎的饭菜。____Jack</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gets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home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after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school作主语，设空处引导主语从句，结合is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calculated及句意可知，从句缺少时间状语，应用when引导该从句，句首单词首字母大写，故填When。</a:t>
            </a:r>
            <a:endParaRPr lang="en-US" altLang="zh-CN" sz="2200" dirty="0"/>
          </a:p>
        </p:txBody>
      </p:sp>
      <p:sp>
        <p:nvSpPr>
          <p:cNvPr id="8" name="QB_6_BD.272_1#b6118857c?vja=1&amp;pid=9168ddb21&amp;color=0,0,0&amp;vtp=1"/>
          <p:cNvSpPr/>
          <p:nvPr/>
        </p:nvSpPr>
        <p:spPr>
          <a:xfrm>
            <a:off x="722376" y="3735959"/>
            <a:ext cx="10753344" cy="347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estimated</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total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investment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country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continue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increase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year.</a:t>
            </a:r>
            <a:endParaRPr lang="en-US" altLang="zh-CN" sz="2000" dirty="0"/>
          </a:p>
        </p:txBody>
      </p:sp>
      <p:sp>
        <p:nvSpPr>
          <p:cNvPr id="9" name="QB_6_AN.273_1#b6118857c.blank?vja=1&amp;pid=9168ddb21&amp;color=0,0,0&amp;vpa=127&amp;vtp=1"/>
          <p:cNvSpPr/>
          <p:nvPr/>
        </p:nvSpPr>
        <p:spPr>
          <a:xfrm>
            <a:off x="2659126" y="3697859"/>
            <a:ext cx="43656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that</a:t>
            </a:r>
            <a:endParaRPr lang="en-US" altLang="zh-CN" sz="2000" dirty="0"/>
          </a:p>
        </p:txBody>
      </p:sp>
      <p:sp>
        <p:nvSpPr>
          <p:cNvPr id="10" name="QB_6_AS.274_1#b6118857c?vja=1&amp;pid=9168ddb21&amp;color=0,0,0&amp;vtp=1"/>
          <p:cNvSpPr/>
          <p:nvPr/>
        </p:nvSpPr>
        <p:spPr>
          <a:xfrm>
            <a:off x="722376" y="4160647"/>
            <a:ext cx="10753344" cy="1151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句意为：据估计，今年该国的投资总额将继续增加。分析句子结构可知，It是形式主语，设空处引导的主语从句是真正的主语，从句句意完整，不缺少成分，应用只起连接作用、无实义的that引导。故填that。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275_1#ae976997a?vja=1&amp;pid=9168ddb21&amp;color=0,0,0&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mattered</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achieved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finally.</a:t>
            </a:r>
            <a:endParaRPr lang="en-US" altLang="zh-CN" sz="2000" dirty="0"/>
          </a:p>
        </p:txBody>
      </p:sp>
      <p:sp>
        <p:nvSpPr>
          <p:cNvPr id="3" name="QB_6_AN.276_1#ae976997a.blank?vja=1&amp;pid=9168ddb21&amp;color=0,0,0&amp;vpa=128&amp;vtp=1"/>
          <p:cNvSpPr/>
          <p:nvPr/>
        </p:nvSpPr>
        <p:spPr>
          <a:xfrm>
            <a:off x="1163701" y="858013"/>
            <a:ext cx="606425"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What</a:t>
            </a:r>
            <a:endParaRPr lang="en-US" altLang="zh-CN" sz="2000" dirty="0"/>
          </a:p>
        </p:txBody>
      </p:sp>
      <p:sp>
        <p:nvSpPr>
          <p:cNvPr id="4" name="QB_6_AS.277_1#ae976997a?vja=1&amp;pid=9168ddb21&amp;color=0,0,0&amp;vtp=1"/>
          <p:cNvSpPr/>
          <p:nvPr/>
        </p:nvSpPr>
        <p:spPr>
          <a:xfrm>
            <a:off x="722376" y="1315847"/>
            <a:ext cx="10753344" cy="766953"/>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句意为：对我来说最重要的是我们最终实现了目标。设空处引导主语从句，从句缺少主语，意为“</a:t>
            </a:r>
            <a:r>
              <a:rPr lang="en-US" altLang="zh-CN" sz="2000" b="0" i="0" dirty="0">
                <a:solidFill>
                  <a:srgbClr val="385723"/>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的东西/事物”，故用what引导该从句。故填What。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278_1#143975833?vja=1&amp;pid=759d45d20&amp;color=0,0,0&amp;vtp=1&amp;bt=1"/>
          <p:cNvSpPr/>
          <p:nvPr/>
        </p:nvSpPr>
        <p:spPr>
          <a:xfrm>
            <a:off x="722376" y="896112"/>
            <a:ext cx="10753344" cy="37719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阅读下面短文，在空白处填入1</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个适当的单词或括号内单词的正确形式。</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Ghanim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Al-Muftah,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ambassador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Qatar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2022,</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born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condition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known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Caudal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Regression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Syndrome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（CRS）.That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disease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causes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patients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born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lower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half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body.1.</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（natural）,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would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expect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Ghanim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wheelchair,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insists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around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hands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because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believes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should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everything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blessed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rather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focus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doesn’t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Ghanim</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（encounter）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kinds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challenges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life,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especially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extensive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medical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interventions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surgery.But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firm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belief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faith</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（commit）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hard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free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accomplish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ambitions.</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#1.2</a:t>
            </a:r>
            <a:endParaRPr lang="en-US" altLang="zh-CN" sz="2000" dirty="0"/>
          </a:p>
        </p:txBody>
      </p:sp>
      <p:sp>
        <p:nvSpPr>
          <p:cNvPr id="3" name="QM_6_AN.279_1#143975833.blank?vja=1&amp;pid=759d45d20&amp;color=0,0,0&amp;vpa=129&amp;vtp=1"/>
          <p:cNvSpPr/>
          <p:nvPr/>
        </p:nvSpPr>
        <p:spPr>
          <a:xfrm>
            <a:off x="5563680" y="1988312"/>
            <a:ext cx="10144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Naturally</a:t>
            </a:r>
            <a:endParaRPr lang="en-US" altLang="zh-CN" sz="2000" dirty="0"/>
          </a:p>
        </p:txBody>
      </p:sp>
      <p:sp>
        <p:nvSpPr>
          <p:cNvPr id="4" name="QM_6_AN.280_1#143975833.blank?vja=1&amp;pid=759d45d20&amp;color=0,0,0&amp;vpa=130&amp;vtp=1"/>
          <p:cNvSpPr/>
          <p:nvPr/>
        </p:nvSpPr>
        <p:spPr>
          <a:xfrm>
            <a:off x="5164011" y="2369312"/>
            <a:ext cx="83185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moving</a:t>
            </a:r>
            <a:endParaRPr lang="en-US" altLang="zh-CN" sz="2000" dirty="0"/>
          </a:p>
        </p:txBody>
      </p:sp>
      <p:sp>
        <p:nvSpPr>
          <p:cNvPr id="5" name="QM_6_AN.281_1#143975833.blank?vja=1&amp;pid=759d45d20&amp;color=0,0,0&amp;vpa=131&amp;vtp=1"/>
          <p:cNvSpPr/>
          <p:nvPr/>
        </p:nvSpPr>
        <p:spPr>
          <a:xfrm>
            <a:off x="7067804" y="2763012"/>
            <a:ext cx="67786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which</a:t>
            </a:r>
            <a:endParaRPr lang="en-US" altLang="zh-CN" sz="2000" dirty="0"/>
          </a:p>
        </p:txBody>
      </p:sp>
      <p:sp>
        <p:nvSpPr>
          <p:cNvPr id="6" name="QM_6_AN.282_1#143975833.blank?vja=1&amp;pid=759d45d20&amp;color=0,0,0&amp;vpa=132&amp;vtp=1"/>
          <p:cNvSpPr/>
          <p:nvPr/>
        </p:nvSpPr>
        <p:spPr>
          <a:xfrm>
            <a:off x="2449322" y="3525012"/>
            <a:ext cx="1762125" cy="347853"/>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encountered</a:t>
            </a:r>
            <a:endParaRPr lang="en-US" altLang="zh-CN" sz="2000" dirty="0"/>
          </a:p>
        </p:txBody>
      </p:sp>
      <p:sp>
        <p:nvSpPr>
          <p:cNvPr id="7" name="QM_6_AN.283_1#143975833.blank?vja=1&amp;pid=759d45d20&amp;color=0,0,0&amp;vpa=133&amp;vtp=1"/>
          <p:cNvSpPr/>
          <p:nvPr/>
        </p:nvSpPr>
        <p:spPr>
          <a:xfrm>
            <a:off x="985901" y="4287012"/>
            <a:ext cx="1336675"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commitment</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6">
                                            <p:bg/>
                                          </p:spTgt>
                                        </p:tgtEl>
                                        <p:attrNameLst>
                                          <p:attrName>style.visibility</p:attrName>
                                        </p:attrNameLst>
                                      </p:cBhvr>
                                      <p:to>
                                        <p:strVal val="visible"/>
                                      </p:to>
                                    </p:set>
                                    <p:animEffect transition="in" filter="fade">
                                      <p:cBhvr>
                                        <p:cTn id="31" dur="500"/>
                                        <p:tgtEl>
                                          <p:spTgt spid="6">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6">
                                            <p:txEl>
                                              <p:pRg st="0" end="0"/>
                                            </p:txEl>
                                          </p:spTgt>
                                        </p:tgtEl>
                                        <p:attrNameLst>
                                          <p:attrName>style.visibility</p:attrName>
                                        </p:attrNameLst>
                                      </p:cBhvr>
                                      <p:to>
                                        <p:strVal val="visible"/>
                                      </p:to>
                                    </p:set>
                                    <p:animEffect transition="in" filter="fade">
                                      <p:cBhvr>
                                        <p:cTn id="34" dur="500"/>
                                        <p:tgtEl>
                                          <p:spTgt spid="6">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7">
                                            <p:bg/>
                                          </p:spTgt>
                                        </p:tgtEl>
                                        <p:attrNameLst>
                                          <p:attrName>style.visibility</p:attrName>
                                        </p:attrNameLst>
                                      </p:cBhvr>
                                      <p:to>
                                        <p:strVal val="visible"/>
                                      </p:to>
                                    </p:set>
                                    <p:animEffect transition="in" filter="fade">
                                      <p:cBhvr>
                                        <p:cTn id="39" dur="500"/>
                                        <p:tgtEl>
                                          <p:spTgt spid="7">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7">
                                            <p:txEl>
                                              <p:pRg st="0" end="0"/>
                                            </p:txEl>
                                          </p:spTgt>
                                        </p:tgtEl>
                                        <p:attrNameLst>
                                          <p:attrName>style.visibility</p:attrName>
                                        </p:attrNameLst>
                                      </p:cBhvr>
                                      <p:to>
                                        <p:strVal val="visible"/>
                                      </p:to>
                                    </p:set>
                                    <p:animEffect transition="in" filter="fade">
                                      <p:cBhvr>
                                        <p:cTn id="42"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6" grpId="0" animBg="1" build="p"/>
      <p:bldP spid="7" grpId="0" animBg="1" build="p"/>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284_1#143975833?vja=1&amp;pid=759d45d20&amp;color=0,0,0&amp;mp=1&amp;vtp=1&amp;bt=1"/>
          <p:cNvSpPr/>
          <p:nvPr/>
        </p:nvSpPr>
        <p:spPr>
          <a:xfrm>
            <a:off x="722376" y="896112"/>
            <a:ext cx="10753344" cy="2247900"/>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Despite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disability,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Ghanim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overcome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extreme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（difficulty）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positivity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leadership,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him</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exceptional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character.He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followed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millions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over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social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media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platforms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shows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life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disability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fulfilling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worthwhile.His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story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served</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（amaze）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inspire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across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world.He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excellent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individual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today’s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advocate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（disable）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across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world.</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#1.3</a:t>
            </a:r>
            <a:endParaRPr lang="en-US" altLang="zh-CN" sz="2000" dirty="0"/>
          </a:p>
        </p:txBody>
      </p:sp>
      <p:sp>
        <p:nvSpPr>
          <p:cNvPr id="3" name="QM_6_AN.285_1#143975833.blank?vja=1&amp;pid=759d45d20&amp;color=0,0,0&amp;mp=1&amp;vpa=134&amp;vtp=1"/>
          <p:cNvSpPr/>
          <p:nvPr/>
        </p:nvSpPr>
        <p:spPr>
          <a:xfrm>
            <a:off x="8084947" y="858012"/>
            <a:ext cx="114795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difficulties</a:t>
            </a:r>
            <a:endParaRPr lang="en-US" altLang="zh-CN" sz="2000" dirty="0"/>
          </a:p>
        </p:txBody>
      </p:sp>
      <p:sp>
        <p:nvSpPr>
          <p:cNvPr id="4" name="QM_6_AN.286_1#143975833.blank?vja=1&amp;pid=759d45d20&amp;color=0,0,0&amp;mp=1&amp;vpa=135&amp;vtp=1"/>
          <p:cNvSpPr/>
          <p:nvPr/>
        </p:nvSpPr>
        <p:spPr>
          <a:xfrm>
            <a:off x="7022719" y="1239012"/>
            <a:ext cx="29686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an</a:t>
            </a:r>
            <a:endParaRPr lang="en-US" altLang="zh-CN" sz="2000" dirty="0"/>
          </a:p>
        </p:txBody>
      </p:sp>
      <p:sp>
        <p:nvSpPr>
          <p:cNvPr id="5" name="QM_6_AN.287_1#143975833.blank?vja=1&amp;pid=759d45d20&amp;color=0,0,0&amp;mp=1&amp;vpa=136&amp;vtp=1"/>
          <p:cNvSpPr/>
          <p:nvPr/>
        </p:nvSpPr>
        <p:spPr>
          <a:xfrm>
            <a:off x="6556502" y="1620012"/>
            <a:ext cx="42386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and</a:t>
            </a:r>
            <a:endParaRPr lang="en-US" altLang="zh-CN" sz="2000" dirty="0"/>
          </a:p>
        </p:txBody>
      </p:sp>
      <p:sp>
        <p:nvSpPr>
          <p:cNvPr id="6" name="QM_6_AN.288_1#143975833.blank?vja=1&amp;pid=759d45d20&amp;color=0,0,0&amp;mp=1&amp;vpa=137&amp;vtp=1"/>
          <p:cNvSpPr/>
          <p:nvPr/>
        </p:nvSpPr>
        <p:spPr>
          <a:xfrm>
            <a:off x="8476933" y="2001012"/>
            <a:ext cx="1028700" cy="347853"/>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amaze</a:t>
            </a:r>
            <a:endParaRPr lang="en-US" altLang="zh-CN" sz="2000" dirty="0"/>
          </a:p>
        </p:txBody>
      </p:sp>
      <p:sp>
        <p:nvSpPr>
          <p:cNvPr id="7" name="QM_6_AN.289_1#143975833.blank?vja=1&amp;pid=759d45d20&amp;color=0,0,0&amp;mp=1&amp;vpa=138&amp;vtp=1"/>
          <p:cNvSpPr/>
          <p:nvPr/>
        </p:nvSpPr>
        <p:spPr>
          <a:xfrm>
            <a:off x="1497076" y="2763012"/>
            <a:ext cx="9017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disabled</a:t>
            </a:r>
            <a:endParaRPr lang="en-US" altLang="zh-CN" sz="2000" dirty="0"/>
          </a:p>
        </p:txBody>
      </p:sp>
      <p:sp>
        <p:nvSpPr>
          <p:cNvPr id="8" name="QM_6_EX.290_1#143975833?vja=1&amp;pid=759d45d20&amp;color=0,0,0&amp;vtp=1"/>
          <p:cNvSpPr/>
          <p:nvPr/>
        </p:nvSpPr>
        <p:spPr>
          <a:xfrm>
            <a:off x="722376" y="3187700"/>
            <a:ext cx="10753344" cy="1113409"/>
          </a:xfrm>
          <a:prstGeom prst="rect">
            <a:avLst/>
          </a:prstGeom>
          <a:noFill/>
        </p:spPr>
        <p:txBody>
          <a:bodyPr wrap="square" lIns="0" tIns="0" rIns="0" bIns="0" rtlCol="0" anchor="t"/>
          <a:lstStyle/>
          <a:p>
            <a:pPr algn="l">
              <a:lnSpc>
                <a:spcPct val="125000"/>
              </a:lnSpc>
            </a:pP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【语篇导读】</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本文是一篇记叙文，主要讲述了2022年卡塔尔世界杯大使加尼姆·阿尔·穆夫塔的故事。加尼姆出生时就患有一种罕见疾病，但他克服了生活中的种种困难，他坚信，只要有信念、投入和努力，他就能实现自己的抱负。</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6">
                                            <p:bg/>
                                          </p:spTgt>
                                        </p:tgtEl>
                                        <p:attrNameLst>
                                          <p:attrName>style.visibility</p:attrName>
                                        </p:attrNameLst>
                                      </p:cBhvr>
                                      <p:to>
                                        <p:strVal val="visible"/>
                                      </p:to>
                                    </p:set>
                                    <p:animEffect transition="in" filter="fade">
                                      <p:cBhvr>
                                        <p:cTn id="31" dur="500"/>
                                        <p:tgtEl>
                                          <p:spTgt spid="6">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6">
                                            <p:txEl>
                                              <p:pRg st="0" end="0"/>
                                            </p:txEl>
                                          </p:spTgt>
                                        </p:tgtEl>
                                        <p:attrNameLst>
                                          <p:attrName>style.visibility</p:attrName>
                                        </p:attrNameLst>
                                      </p:cBhvr>
                                      <p:to>
                                        <p:strVal val="visible"/>
                                      </p:to>
                                    </p:set>
                                    <p:animEffect transition="in" filter="fade">
                                      <p:cBhvr>
                                        <p:cTn id="34" dur="500"/>
                                        <p:tgtEl>
                                          <p:spTgt spid="6">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7">
                                            <p:bg/>
                                          </p:spTgt>
                                        </p:tgtEl>
                                        <p:attrNameLst>
                                          <p:attrName>style.visibility</p:attrName>
                                        </p:attrNameLst>
                                      </p:cBhvr>
                                      <p:to>
                                        <p:strVal val="visible"/>
                                      </p:to>
                                    </p:set>
                                    <p:animEffect transition="in" filter="fade">
                                      <p:cBhvr>
                                        <p:cTn id="39" dur="500"/>
                                        <p:tgtEl>
                                          <p:spTgt spid="7">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7">
                                            <p:txEl>
                                              <p:pRg st="0" end="0"/>
                                            </p:txEl>
                                          </p:spTgt>
                                        </p:tgtEl>
                                        <p:attrNameLst>
                                          <p:attrName>style.visibility</p:attrName>
                                        </p:attrNameLst>
                                      </p:cBhvr>
                                      <p:to>
                                        <p:strVal val="visible"/>
                                      </p:to>
                                    </p:set>
                                    <p:animEffect transition="in" filter="fade">
                                      <p:cBhvr>
                                        <p:cTn id="42" dur="500"/>
                                        <p:tgtEl>
                                          <p:spTgt spid="7">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8">
                                            <p:bg/>
                                          </p:spTgt>
                                        </p:tgtEl>
                                        <p:attrNameLst>
                                          <p:attrName>style.visibility</p:attrName>
                                        </p:attrNameLst>
                                      </p:cBhvr>
                                      <p:to>
                                        <p:strVal val="visible"/>
                                      </p:to>
                                    </p:set>
                                    <p:animEffect transition="in" filter="fade">
                                      <p:cBhvr>
                                        <p:cTn id="47" dur="500"/>
                                        <p:tgtEl>
                                          <p:spTgt spid="8">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8">
                                            <p:txEl>
                                              <p:pRg st="0" end="0"/>
                                            </p:txEl>
                                          </p:spTgt>
                                        </p:tgtEl>
                                        <p:attrNameLst>
                                          <p:attrName>style.visibility</p:attrName>
                                        </p:attrNameLst>
                                      </p:cBhvr>
                                      <p:to>
                                        <p:strVal val="visible"/>
                                      </p:to>
                                    </p:set>
                                    <p:animEffect transition="in" filter="fade">
                                      <p:cBhvr>
                                        <p:cTn id="50" dur="500"/>
                                        <p:tgtEl>
                                          <p:spTgt spid="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6" grpId="0" animBg="1" build="p"/>
      <p:bldP spid="7" grpId="0" animBg="1" build="p"/>
      <p:bldP spid="8" grpId="0" animBg="1" build="p"/>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7_BD.291_1#a616127ac?vja=1&amp;pid=143975833&amp;color=0,0,0&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endParaRPr lang="en-US" altLang="zh-CN" sz="2000" dirty="0"/>
          </a:p>
        </p:txBody>
      </p:sp>
      <p:sp>
        <p:nvSpPr>
          <p:cNvPr id="3" name="QB_7_AN.292_1#a616127ac.blank?vja=1&amp;pid=143975833&amp;color=0,0,0&amp;vpa=139&amp;vtp=1"/>
          <p:cNvSpPr/>
          <p:nvPr/>
        </p:nvSpPr>
        <p:spPr>
          <a:xfrm>
            <a:off x="1024001" y="845313"/>
            <a:ext cx="10144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Naturally</a:t>
            </a:r>
            <a:endParaRPr lang="en-US" altLang="zh-CN" sz="2000" dirty="0"/>
          </a:p>
        </p:txBody>
      </p:sp>
      <p:sp>
        <p:nvSpPr>
          <p:cNvPr id="4" name="QB_7_AS.293_1#a616127ac?vja=1&amp;pid=143975833&amp;color=0,0,0&amp;vtp=1"/>
          <p:cNvSpPr/>
          <p:nvPr/>
        </p:nvSpPr>
        <p:spPr>
          <a:xfrm>
            <a:off x="722376" y="1315847"/>
            <a:ext cx="10753344" cy="1151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当然，人们会认为加尼姆会使用轮椅，但他坚持用双手四处“走动”，因为他认为他应该利用他所拥有的一切，而不是关注他没有的东西。分析句子结构可知，此处作状语，修饰but前面的分句，应用副词形式。故填Naturally。</a:t>
            </a:r>
            <a:endParaRPr lang="en-US" altLang="zh-CN" sz="2200" dirty="0"/>
          </a:p>
        </p:txBody>
      </p:sp>
      <p:sp>
        <p:nvSpPr>
          <p:cNvPr id="5" name="QB_7_BD.294_1#ae9c110b0?vja=1&amp;pid=143975833&amp;color=0,0,0&amp;vtp=1"/>
          <p:cNvSpPr/>
          <p:nvPr/>
        </p:nvSpPr>
        <p:spPr>
          <a:xfrm>
            <a:off x="722376" y="2504059"/>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endParaRPr lang="en-US" altLang="zh-CN" sz="2000" dirty="0"/>
          </a:p>
        </p:txBody>
      </p:sp>
      <p:sp>
        <p:nvSpPr>
          <p:cNvPr id="6" name="QB_7_AN.295_1#ae9c110b0.blank?vja=1&amp;pid=143975833&amp;color=0,0,0&amp;vpa=140&amp;vtp=1"/>
          <p:cNvSpPr/>
          <p:nvPr/>
        </p:nvSpPr>
        <p:spPr>
          <a:xfrm>
            <a:off x="1049401" y="2453259"/>
            <a:ext cx="83185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moving</a:t>
            </a:r>
            <a:endParaRPr lang="en-US" altLang="zh-CN" sz="2000" dirty="0"/>
          </a:p>
        </p:txBody>
      </p:sp>
      <p:sp>
        <p:nvSpPr>
          <p:cNvPr id="7" name="QB_7_AS.296_1#ae9c110b0?vja=1&amp;pid=143975833&amp;color=0,0,0&amp;vtp=1"/>
          <p:cNvSpPr/>
          <p:nvPr/>
        </p:nvSpPr>
        <p:spPr>
          <a:xfrm>
            <a:off x="722376" y="2887282"/>
            <a:ext cx="10753344" cy="37763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句意见上一题解析。insist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doing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sth为固定短语，意为“坚持做某事”。故填moving。</a:t>
            </a:r>
            <a:endParaRPr lang="en-US" altLang="zh-CN" sz="2200" dirty="0"/>
          </a:p>
        </p:txBody>
      </p:sp>
      <p:sp>
        <p:nvSpPr>
          <p:cNvPr id="8" name="QB_7_BD.297_1#8fef0f66d?vja=1&amp;pid=143975833&amp;color=0,0,0&amp;vtp=1"/>
          <p:cNvSpPr/>
          <p:nvPr/>
        </p:nvSpPr>
        <p:spPr>
          <a:xfrm>
            <a:off x="722376" y="3276600"/>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endParaRPr lang="en-US" altLang="zh-CN" sz="2000" dirty="0"/>
          </a:p>
        </p:txBody>
      </p:sp>
      <p:sp>
        <p:nvSpPr>
          <p:cNvPr id="9" name="QB_7_AN.298_1#8fef0f66d.blank?vja=1&amp;pid=143975833&amp;color=0,0,0&amp;vpa=141&amp;vtp=1"/>
          <p:cNvSpPr/>
          <p:nvPr/>
        </p:nvSpPr>
        <p:spPr>
          <a:xfrm>
            <a:off x="1062101" y="3238500"/>
            <a:ext cx="67786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which</a:t>
            </a:r>
            <a:endParaRPr lang="en-US" altLang="zh-CN" sz="2000" dirty="0"/>
          </a:p>
        </p:txBody>
      </p:sp>
      <p:sp>
        <p:nvSpPr>
          <p:cNvPr id="10" name="QB_7_AS.299_1#8fef0f66d?vja=1&amp;pid=143975833&amp;color=0,0,0&amp;vtp=1"/>
          <p:cNvSpPr/>
          <p:nvPr/>
        </p:nvSpPr>
        <p:spPr>
          <a:xfrm>
            <a:off x="722376" y="3703447"/>
            <a:ext cx="10753344" cy="1147953"/>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句意见第1题解析。分析句子结构可知，with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____</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blessed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修饰限定不定代词everything，此处为“介词+关系代词”引导的定语从句，设空处在从句中作介词with的宾语。be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blessed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with意为“有幸拥有”。故填which。</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7_BD.300_1#02f6d2fbc?vja=1&amp;pid=143975833&amp;color=0,0,0&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a:t>
            </a:r>
            <a:endParaRPr lang="en-US" altLang="zh-CN" sz="2000" dirty="0"/>
          </a:p>
        </p:txBody>
      </p:sp>
      <p:sp>
        <p:nvSpPr>
          <p:cNvPr id="3" name="QB_7_AN.301_1#02f6d2fbc.blank?vja=1&amp;pid=143975833&amp;color=0,0,0&amp;vpa=142&amp;vtp=1"/>
          <p:cNvSpPr/>
          <p:nvPr/>
        </p:nvSpPr>
        <p:spPr>
          <a:xfrm>
            <a:off x="1024001" y="858013"/>
            <a:ext cx="1762125" cy="347853"/>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encountered</a:t>
            </a:r>
            <a:endParaRPr lang="en-US" altLang="zh-CN" sz="2000" dirty="0"/>
          </a:p>
        </p:txBody>
      </p:sp>
      <p:sp>
        <p:nvSpPr>
          <p:cNvPr id="4" name="QB_7_AS.302_1#02f6d2fbc?vja=1&amp;pid=143975833&amp;color=0,0,0&amp;vtp=1"/>
          <p:cNvSpPr/>
          <p:nvPr/>
        </p:nvSpPr>
        <p:spPr>
          <a:xfrm>
            <a:off x="722376" y="1315847"/>
            <a:ext cx="10753344" cy="1147953"/>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句意为：到目前为止，加尼姆在他的生活中遇到了各种各样的挑战，特别是大量的医疗干预和外科手术。分析句子结构可知，设空处作句子的谓语，由时间状语up</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now可知，此处应用现在完成时，主语为Ghanim，助动词应用第三人称单数形式。故填has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encountered。</a:t>
            </a:r>
            <a:endParaRPr lang="en-US" altLang="zh-CN" sz="2200" dirty="0"/>
          </a:p>
        </p:txBody>
      </p:sp>
      <p:sp>
        <p:nvSpPr>
          <p:cNvPr id="5" name="QB_7_BD.303_1#104d655d5?vja=1&amp;pid=143975833&amp;color=0,0,0&amp;vtp=1"/>
          <p:cNvSpPr/>
          <p:nvPr/>
        </p:nvSpPr>
        <p:spPr>
          <a:xfrm>
            <a:off x="722376" y="2491359"/>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a:t>
            </a:r>
            <a:endParaRPr lang="en-US" altLang="zh-CN" sz="2000" dirty="0"/>
          </a:p>
        </p:txBody>
      </p:sp>
      <p:sp>
        <p:nvSpPr>
          <p:cNvPr id="6" name="QB_7_AN.304_1#104d655d5.blank?vja=1&amp;pid=143975833&amp;color=0,0,0&amp;vpa=143&amp;vtp=1"/>
          <p:cNvSpPr/>
          <p:nvPr/>
        </p:nvSpPr>
        <p:spPr>
          <a:xfrm>
            <a:off x="1049401" y="2453259"/>
            <a:ext cx="1336675"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commitment</a:t>
            </a:r>
            <a:endParaRPr lang="en-US" altLang="zh-CN" sz="2000" dirty="0"/>
          </a:p>
        </p:txBody>
      </p:sp>
      <p:sp>
        <p:nvSpPr>
          <p:cNvPr id="7" name="QB_7_AS.305_1#104d655d5?vja=1&amp;pid=143975833&amp;color=0,0,0&amp;vtp=1"/>
          <p:cNvSpPr/>
          <p:nvPr/>
        </p:nvSpPr>
        <p:spPr>
          <a:xfrm>
            <a:off x="722376" y="2916047"/>
            <a:ext cx="10753344" cy="1151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句意为：但他坚信，有了信念、投入和努力，他就能自由地实现自己的抱负。设空处与faith、hard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work为and连接的并列成分，作介词with的宾语，故此处应用名词形式，表示“奉献；投入”，此时为不可数名词。故填commitment。</a:t>
            </a:r>
            <a:endParaRPr lang="en-US" altLang="zh-CN" sz="2200" dirty="0"/>
          </a:p>
        </p:txBody>
      </p:sp>
      <p:sp>
        <p:nvSpPr>
          <p:cNvPr id="8" name="QB_7_BD.306_1#3ce369c58?vja=1&amp;pid=143975833&amp;color=0,0,0&amp;vtp=1"/>
          <p:cNvSpPr/>
          <p:nvPr/>
        </p:nvSpPr>
        <p:spPr>
          <a:xfrm>
            <a:off x="722376" y="4104259"/>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endParaRPr lang="en-US" altLang="zh-CN" sz="2000" dirty="0"/>
          </a:p>
        </p:txBody>
      </p:sp>
      <p:sp>
        <p:nvSpPr>
          <p:cNvPr id="9" name="QB_7_AN.307_1#3ce369c58.blank?vja=1&amp;pid=143975833&amp;color=0,0,0&amp;vpa=144&amp;vtp=1"/>
          <p:cNvSpPr/>
          <p:nvPr/>
        </p:nvSpPr>
        <p:spPr>
          <a:xfrm>
            <a:off x="1011301" y="4066159"/>
            <a:ext cx="114795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difficulties</a:t>
            </a:r>
            <a:endParaRPr lang="en-US" altLang="zh-CN" sz="2000" dirty="0"/>
          </a:p>
        </p:txBody>
      </p:sp>
      <p:sp>
        <p:nvSpPr>
          <p:cNvPr id="10" name="QB_7_AS.308_1#3ce369c58?vja=1&amp;pid=143975833&amp;color=0,0,0&amp;vtp=1"/>
          <p:cNvSpPr/>
          <p:nvPr/>
        </p:nvSpPr>
        <p:spPr>
          <a:xfrm>
            <a:off x="722376" y="4528947"/>
            <a:ext cx="10753344" cy="1151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尽管身患残疾，加尼姆以积极的态度和领导力克服了许多极端的困难，这正是他成为非凡人物的原因所在。根据空前的many及句意可知，此处表示“难题；难事”，且表示“许多困难”，应用可数名词复数形式。故填difficulties。</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7_BD.309_1#ce451a8c4?vja=1&amp;pid=143975833&amp;color=0,0,0&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a:t>
            </a:r>
            <a:endParaRPr lang="en-US" altLang="zh-CN" sz="2000" dirty="0"/>
          </a:p>
        </p:txBody>
      </p:sp>
      <p:sp>
        <p:nvSpPr>
          <p:cNvPr id="3" name="QB_7_AN.310_1#ce451a8c4.blank?vja=1&amp;pid=143975833&amp;color=0,0,0&amp;vpa=145&amp;vtp=1"/>
          <p:cNvSpPr/>
          <p:nvPr/>
        </p:nvSpPr>
        <p:spPr>
          <a:xfrm>
            <a:off x="1062101" y="858013"/>
            <a:ext cx="29686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an</a:t>
            </a:r>
            <a:endParaRPr lang="en-US" altLang="zh-CN" sz="2000" dirty="0"/>
          </a:p>
        </p:txBody>
      </p:sp>
      <p:sp>
        <p:nvSpPr>
          <p:cNvPr id="4" name="QB_7_AS.311_1#ce451a8c4?vja=1&amp;pid=143975833&amp;color=0,0,0&amp;vtp=1"/>
          <p:cNvSpPr/>
          <p:nvPr/>
        </p:nvSpPr>
        <p:spPr>
          <a:xfrm>
            <a:off x="722376" y="1315847"/>
            <a:ext cx="10753344" cy="770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句意见上一题解析。此处泛指“一个非凡的人物”，应用不定冠词修饰；exceptional的发音以元音音素开头，故填an。</a:t>
            </a:r>
            <a:endParaRPr lang="en-US" altLang="zh-CN" sz="2200" dirty="0"/>
          </a:p>
        </p:txBody>
      </p:sp>
      <p:sp>
        <p:nvSpPr>
          <p:cNvPr id="5" name="QB_7_BD.312_1#ae78cfd11?vja=1&amp;pid=143975833&amp;color=0,0,0&amp;vtp=1"/>
          <p:cNvSpPr/>
          <p:nvPr/>
        </p:nvSpPr>
        <p:spPr>
          <a:xfrm>
            <a:off x="722376" y="2123059"/>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endParaRPr lang="en-US" altLang="zh-CN" sz="2000" dirty="0"/>
          </a:p>
        </p:txBody>
      </p:sp>
      <p:sp>
        <p:nvSpPr>
          <p:cNvPr id="6" name="QB_7_AN.313_1#ae78cfd11.blank?vja=1&amp;pid=143975833&amp;color=0,0,0&amp;vpa=146&amp;vtp=1"/>
          <p:cNvSpPr/>
          <p:nvPr/>
        </p:nvSpPr>
        <p:spPr>
          <a:xfrm>
            <a:off x="1062101" y="2084959"/>
            <a:ext cx="42386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and</a:t>
            </a:r>
            <a:endParaRPr lang="en-US" altLang="zh-CN" sz="2000" dirty="0"/>
          </a:p>
        </p:txBody>
      </p:sp>
      <p:sp>
        <p:nvSpPr>
          <p:cNvPr id="7" name="QB_7_AS.314_1#ae78cfd11?vja=1&amp;pid=143975833&amp;color=0,0,0&amp;vtp=1"/>
          <p:cNvSpPr/>
          <p:nvPr/>
        </p:nvSpPr>
        <p:spPr>
          <a:xfrm>
            <a:off x="722376" y="2547747"/>
            <a:ext cx="10753344" cy="1151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句意为：他在他所有的社交媒体平台上受到数百万人的关注，向世界展示了残障人士的生活是如何变得充实和有价值的。分析句子结构可知，is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followed和shows是并列谓语，两者为并列关系，此处应用并列连词。故填and。</a:t>
            </a:r>
            <a:endParaRPr lang="en-US" altLang="zh-CN" sz="2200" dirty="0"/>
          </a:p>
        </p:txBody>
      </p:sp>
      <p:sp>
        <p:nvSpPr>
          <p:cNvPr id="8" name="QB_7_BD.315_1#7f3bcd874?vja=1&amp;pid=143975833&amp;color=0,0,0&amp;vtp=1"/>
          <p:cNvSpPr/>
          <p:nvPr/>
        </p:nvSpPr>
        <p:spPr>
          <a:xfrm>
            <a:off x="722376" y="3735959"/>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endParaRPr lang="en-US" altLang="zh-CN" sz="2000" dirty="0"/>
          </a:p>
        </p:txBody>
      </p:sp>
      <p:sp>
        <p:nvSpPr>
          <p:cNvPr id="9" name="QB_7_AN.316_1#7f3bcd874.blank?vja=1&amp;pid=143975833&amp;color=0,0,0&amp;vpa=147&amp;vtp=1"/>
          <p:cNvSpPr/>
          <p:nvPr/>
        </p:nvSpPr>
        <p:spPr>
          <a:xfrm>
            <a:off x="1011301" y="3697859"/>
            <a:ext cx="1028700" cy="347853"/>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amaze</a:t>
            </a:r>
            <a:endParaRPr lang="en-US" altLang="zh-CN" sz="2000" dirty="0"/>
          </a:p>
        </p:txBody>
      </p:sp>
      <p:sp>
        <p:nvSpPr>
          <p:cNvPr id="10" name="QB_7_AS.317_1#7f3bcd874?vja=1&amp;pid=143975833&amp;color=0,0,0&amp;vtp=1"/>
          <p:cNvSpPr/>
          <p:nvPr/>
        </p:nvSpPr>
        <p:spPr>
          <a:xfrm>
            <a:off x="722376" y="4160647"/>
            <a:ext cx="10753344" cy="766953"/>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句意为：他的故事让全世界的人们为之惊叹，为之振奋。此处为固定搭配serve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sth，意为“产生</a:t>
            </a:r>
            <a:r>
              <a:rPr lang="en-US" altLang="zh-CN" sz="2000" b="0" i="0" dirty="0">
                <a:solidFill>
                  <a:srgbClr val="385723"/>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的效果”。故填to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amaze。</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7_AS.317_2#7f3bcd874?vja=1&amp;pid=143975833&amp;color=0,0,0&amp;mp=1&amp;vtp=1&amp;bt=1"/>
          <p:cNvSpPr/>
          <p:nvPr/>
        </p:nvSpPr>
        <p:spPr>
          <a:xfrm>
            <a:off x="722376" y="900000"/>
            <a:ext cx="10753344" cy="1494409"/>
          </a:xfrm>
          <a:prstGeom prst="rect">
            <a:avLst/>
          </a:prstGeom>
          <a:noFill/>
        </p:spPr>
        <p:txBody>
          <a:bodyPr wrap="square" lIns="0" tIns="0" rIns="0" bIns="0" rtlCol="0" anchor="t"/>
          <a:lstStyle/>
          <a:p>
            <a:pPr algn="l">
              <a:lnSpc>
                <a:spcPct val="125000"/>
              </a:lnSpc>
            </a:pPr>
            <a:r>
              <a:rPr lang="en-US" altLang="zh-CN" sz="20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易错警示</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解题时应避免“想当然”的思维</a:t>
            </a:r>
            <a:endParaRPr lang="en-US" altLang="zh-CN" sz="2000" dirty="0"/>
          </a:p>
          <a:p>
            <a:pPr algn="l">
              <a:lnSpc>
                <a:spcPct val="125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练习题中常出现amaze变为amazed或amazing的考法，但是此处如果陷入这种“想当然”的思维就会出错。此处amaze用作动词，考查的是固定搭配serve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sth。做题时，应避免只着眼于某一个空，须认真阅读并理解原文，培养对语法填空的语篇意识。</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7_BD.318_1#a67b504ed?vja=1&amp;pid=143975833&amp;color=0,0,0&amp;mp=1&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endParaRPr lang="en-US" altLang="zh-CN" sz="2000" dirty="0"/>
          </a:p>
        </p:txBody>
      </p:sp>
      <p:sp>
        <p:nvSpPr>
          <p:cNvPr id="3" name="QB_7_AN.319_1#a67b504ed.blank?vja=1&amp;pid=143975833&amp;color=0,0,0&amp;mp=1&amp;vpa=148&amp;vtp=1"/>
          <p:cNvSpPr/>
          <p:nvPr/>
        </p:nvSpPr>
        <p:spPr>
          <a:xfrm>
            <a:off x="1138301" y="858013"/>
            <a:ext cx="9017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disabled</a:t>
            </a:r>
            <a:endParaRPr lang="en-US" altLang="zh-CN" sz="2000" dirty="0"/>
          </a:p>
        </p:txBody>
      </p:sp>
      <p:sp>
        <p:nvSpPr>
          <p:cNvPr id="4" name="QB_7_AS.320_1#a67b504ed?vja=1&amp;pid=143975833&amp;color=0,0,0&amp;vtp=1"/>
          <p:cNvSpPr/>
          <p:nvPr/>
        </p:nvSpPr>
        <p:spPr>
          <a:xfrm>
            <a:off x="722376" y="1315847"/>
            <a:ext cx="10753344" cy="770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句意为：他是当今青年中的杰出人物，也是世界各地残障人士的支持者。设空处修饰名词people，应用形容词作定语，意为“残障的”。故填disabled。</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16_1#9edf41fec?vja=1&amp;pid=81872de47&amp;color=0,0,0&amp;vtp=1"/>
          <p:cNvSpPr/>
          <p:nvPr/>
        </p:nvSpPr>
        <p:spPr>
          <a:xfrm>
            <a:off x="722376" y="900000"/>
            <a:ext cx="10753344" cy="732155"/>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（acknowledge）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sincere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smile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bridge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distance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between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endParaRPr lang="en-US" altLang="zh-CN" sz="2000" dirty="0"/>
          </a:p>
        </p:txBody>
      </p:sp>
      <p:sp>
        <p:nvSpPr>
          <p:cNvPr id="3" name="QB_6_AS.18_1#9edf41fec?vja=1&amp;pid=81872de47&amp;color=0,0,0&amp;vtp=1"/>
          <p:cNvSpPr/>
          <p:nvPr/>
        </p:nvSpPr>
        <p:spPr>
          <a:xfrm>
            <a:off x="722376" y="1706245"/>
            <a:ext cx="10753344" cy="1151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句意为：人们认为真诚的微笑可以拉近人与人之间的距离。it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acknowledged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意为“人们认为</a:t>
            </a:r>
            <a:r>
              <a:rPr lang="en-US" altLang="zh-CN" sz="2000" b="0" i="0" dirty="0">
                <a:solidFill>
                  <a:srgbClr val="385723"/>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”，结合句意和can可知，此处表示客观陈述，应用一般现在时。故填is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acknowledged。</a:t>
            </a:r>
            <a:endParaRPr lang="en-US" altLang="zh-CN" sz="2200" dirty="0"/>
          </a:p>
        </p:txBody>
      </p:sp>
      <p:sp>
        <p:nvSpPr>
          <p:cNvPr id="4" name="QB_6_AN.17_1#9edf41fec.blank?vja=1&amp;pid=81872de47&amp;color=0,0,0&amp;vpa=6&amp;vtp=1"/>
          <p:cNvSpPr/>
          <p:nvPr/>
        </p:nvSpPr>
        <p:spPr>
          <a:xfrm>
            <a:off x="1314831" y="849200"/>
            <a:ext cx="1819275" cy="347853"/>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acknowledged</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3">
                                            <p:bg/>
                                          </p:spTgt>
                                        </p:tgtEl>
                                        <p:attrNameLst>
                                          <p:attrName>style.visibility</p:attrName>
                                        </p:attrNameLst>
                                      </p:cBhvr>
                                      <p:to>
                                        <p:strVal val="visible"/>
                                      </p:to>
                                    </p:set>
                                    <p:animEffect transition="in" filter="fade">
                                      <p:cBhvr>
                                        <p:cTn id="15" dur="500"/>
                                        <p:tgtEl>
                                          <p:spTgt spid="3">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3">
                                            <p:txEl>
                                              <p:pRg st="0" end="0"/>
                                            </p:txEl>
                                          </p:spTgt>
                                        </p:tgtEl>
                                        <p:attrNameLst>
                                          <p:attrName>style.visibility</p:attrName>
                                        </p:attrNameLst>
                                      </p:cBhvr>
                                      <p:to>
                                        <p:strVal val="visible"/>
                                      </p:to>
                                    </p:set>
                                    <p:animEffect transition="in" filter="fade">
                                      <p:cBhvr>
                                        <p:cTn id="18"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019fd1716.fixed?vja=1&amp;pid=b1cdfff18&amp;color=100,146,38&amp;vtp=1"/>
          <p:cNvSpPr/>
          <p:nvPr/>
        </p:nvSpPr>
        <p:spPr>
          <a:xfrm>
            <a:off x="5468112" y="1042416"/>
            <a:ext cx="1271016" cy="1106424"/>
          </a:xfrm>
          <a:prstGeom prst="rect">
            <a:avLst/>
          </a:prstGeom>
          <a:noFill/>
        </p:spPr>
        <p:txBody>
          <a:bodyPr wrap="square" lIns="0" tIns="0" rIns="0" bIns="0" rtlCol="0" anchor="ctr"/>
          <a:lstStyle/>
          <a:p>
            <a:pPr algn="ctr">
              <a:lnSpc>
                <a:spcPct val="100000"/>
              </a:lnSpc>
            </a:pPr>
            <a:r>
              <a:rPr lang="en-US" altLang="zh-CN" sz="7200" b="0" i="0" dirty="0">
                <a:solidFill>
                  <a:srgbClr val="649226"/>
                </a:solidFill>
                <a:latin typeface="Impact" panose="020B0806030902050204" pitchFamily="34" charset="0"/>
                <a:ea typeface="Impact" panose="020B0806030902050204" pitchFamily="34" charset="-122"/>
                <a:cs typeface="Impact" panose="020B0806030902050204" pitchFamily="34" charset="-120"/>
              </a:rPr>
              <a:t>02</a:t>
            </a:r>
            <a:endParaRPr lang="en-US" altLang="zh-CN" sz="7200" dirty="0"/>
          </a:p>
        </p:txBody>
      </p:sp>
      <p:sp>
        <p:nvSpPr>
          <p:cNvPr id="3" name="C_4#019fd1716.fixed?vja=1&amp;pid=b1cdfff18&amp;color=255,255,255&amp;vtp=1"/>
          <p:cNvSpPr/>
          <p:nvPr/>
        </p:nvSpPr>
        <p:spPr>
          <a:xfrm>
            <a:off x="0" y="3163824"/>
            <a:ext cx="12188952" cy="1298448"/>
          </a:xfrm>
          <a:prstGeom prst="rect">
            <a:avLst/>
          </a:prstGeom>
          <a:noFill/>
        </p:spPr>
        <p:txBody>
          <a:bodyPr wrap="square" lIns="0" tIns="0" rIns="0" bIns="0" rtlCol="0" anchor="ctr"/>
          <a:lstStyle/>
          <a:p>
            <a:pPr algn="ctr">
              <a:lnSpc>
                <a:spcPct val="100000"/>
              </a:lnSpc>
            </a:pP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Period</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Ⅱ</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Using</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language—Presenting</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ideas</a:t>
            </a:r>
            <a:endParaRPr lang="en-US" altLang="zh-CN" sz="4400" dirty="0"/>
          </a:p>
        </p:txBody>
      </p:sp>
      <p:pic>
        <p:nvPicPr>
          <p:cNvPr id="4" name="C_4#019fd1716.fixed?vja=1&amp;pid=b1cdfff18&amp;color=0,0,0&amp;tib=255,255,255&amp;vtp=1" descr="preencoded.png"/>
          <p:cNvPicPr>
            <a:picLocks noChangeAspect="1"/>
          </p:cNvPicPr>
          <p:nvPr/>
        </p:nvPicPr>
        <p:blipFill>
          <a:blip r:embed="rId1"/>
          <a:stretch>
            <a:fillRect/>
          </a:stretch>
        </p:blipFill>
        <p:spPr>
          <a:xfrm>
            <a:off x="6336792" y="4498848"/>
            <a:ext cx="365760" cy="457200"/>
          </a:xfrm>
          <a:prstGeom prst="rect">
            <a:avLst/>
          </a:prstGeom>
        </p:spPr>
      </p:pic>
      <p:sp>
        <p:nvSpPr>
          <p:cNvPr id="5" name="C_4_BD#019fd1716.fixed?vja=1&amp;pid=b1cdfff18&amp;color=255,255,255&amp;vtp=1"/>
          <p:cNvSpPr/>
          <p:nvPr/>
        </p:nvSpPr>
        <p:spPr>
          <a:xfrm>
            <a:off x="6839712" y="4498848"/>
            <a:ext cx="5330952" cy="502920"/>
          </a:xfrm>
          <a:prstGeom prst="rect">
            <a:avLst/>
          </a:prstGeom>
          <a:noFill/>
        </p:spPr>
        <p:txBody>
          <a:bodyPr wrap="square" lIns="0" tIns="0" rIns="0" bIns="0" rtlCol="0" anchor="ctr"/>
          <a:lstStyle/>
          <a:p>
            <a:pPr algn="l">
              <a:lnSpc>
                <a:spcPct val="100000"/>
              </a:lnSpc>
            </a:pPr>
            <a:r>
              <a:rPr lang="en-US" altLang="zh-CN" sz="28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Part</a:t>
            </a:r>
            <a:r>
              <a:rPr lang="en-US" altLang="zh-CN" sz="28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Ⅱ</a:t>
            </a:r>
            <a:r>
              <a:rPr lang="en-US" altLang="zh-CN" sz="28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拓展阅读训练</a:t>
            </a:r>
            <a:endParaRPr lang="en-US" altLang="zh-CN" sz="2800" dirty="0"/>
          </a:p>
        </p:txBody>
      </p:sp>
    </p:spTree>
  </p:cSld>
  <p:clrMapOvr>
    <a:masterClrMapping/>
  </p:clrMapOvr>
  <p:transition>
    <p:fade/>
  </p:transition>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321_1#3bad3d8b2?vja=1&amp;pid=df2a055d7&amp;color=0,0,0&amp;vtp=1&amp;bt=1"/>
          <p:cNvSpPr/>
          <p:nvPr/>
        </p:nvSpPr>
        <p:spPr>
          <a:xfrm>
            <a:off x="722376" y="900000"/>
            <a:ext cx="10753344" cy="4914202"/>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[山东枣庄2025高二月考]</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4,000</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56%</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women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described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unhappy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physical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appearance.Furthermore,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89%</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wanted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weight,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15%</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weight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strategies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years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life.</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fact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89%</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women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weight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shows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unattainable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（无法实现的）</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measures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feminine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beauty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genetic</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biological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reasons,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different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kinds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beauty.If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compare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ourselves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population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achieve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impossible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measures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naturally,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always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“ugly”.Even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models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measure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“ideal”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beauty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fashion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expressed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dissatisfaction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bodies.For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example,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famous,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beautiful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model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said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felt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insecure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ugly.</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Women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feel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beautiful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develop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style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passive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emotional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coping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faced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image.Conversely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（相反地）,</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active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emotional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coping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refers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taken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gain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control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situation.This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coping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style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involves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psychological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activation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resources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things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stress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management.</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#3</a:t>
            </a:r>
            <a:endParaRPr lang="en-US" altLang="zh-CN" sz="2000" dirty="0"/>
          </a:p>
        </p:txBody>
      </p:sp>
    </p:spTree>
  </p:cSld>
  <p:clrMapOvr>
    <a:masterClrMapping/>
  </p:clrMapOvr>
  <p:transition>
    <p:fade/>
  </p:transition>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321_2#3bad3d8b2?vja=1&amp;pid=df2a055d7&amp;color=0,0,0&amp;mp=1&amp;vtp=1&amp;bt=1"/>
          <p:cNvSpPr/>
          <p:nvPr/>
        </p:nvSpPr>
        <p:spPr>
          <a:xfrm>
            <a:off x="722376" y="896112"/>
            <a:ext cx="10753344" cy="4497388"/>
          </a:xfrm>
          <a:prstGeom prst="rect">
            <a:avLst/>
          </a:prstGeom>
          <a:noFill/>
        </p:spPr>
        <p:txBody>
          <a:bodyPr wrap="square" lIns="0" tIns="0" rIns="0" bIns="0" rtlCol="0" anchor="t"/>
          <a:lstStyle/>
          <a:p>
            <a:pPr algn="just">
              <a:lnSpc>
                <a:spcPct val="124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Current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women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influenced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body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index</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（BMI）,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influenced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perception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self-image.Therefore,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woman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model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features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passive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coping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style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body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image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feel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beautiful.However,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woman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“popular”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body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features,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active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coping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method,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feel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beautiful.</a:t>
            </a:r>
            <a:endParaRPr lang="en-US" altLang="zh-CN" sz="2000" dirty="0"/>
          </a:p>
          <a:p>
            <a:pPr algn="just">
              <a:lnSpc>
                <a:spcPct val="124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Indeed,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regarding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extreme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thinness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beauty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standard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women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detrimental</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beauty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ideal,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extreme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unattainable,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internalised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women.In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return,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women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experienced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negative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effects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themselves.</a:t>
            </a:r>
            <a:endParaRPr lang="en-US" altLang="zh-CN" sz="2000" dirty="0"/>
          </a:p>
          <a:p>
            <a:pPr algn="just">
              <a:lnSpc>
                <a:spcPct val="124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negative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self-concept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influences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manner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woman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faces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self-image.We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develop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self-concept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through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interactions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others.If,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women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receive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others’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information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bodies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should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look,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self-concept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diminish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（降低）.This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especially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true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control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own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resources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strengths.</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#6</a:t>
            </a:r>
            <a:endParaRPr lang="en-US" altLang="zh-CN" sz="2000" dirty="0"/>
          </a:p>
        </p:txBody>
      </p:sp>
      <p:sp>
        <p:nvSpPr>
          <p:cNvPr id="3" name="QM_6_EX.322_1#3bad3d8b2?vja=1&amp;pid=df2a055d7&amp;color=0,0,0&amp;vtp=1"/>
          <p:cNvSpPr/>
          <p:nvPr/>
        </p:nvSpPr>
        <p:spPr>
          <a:xfrm>
            <a:off x="722376" y="5435536"/>
            <a:ext cx="10966450" cy="349123"/>
          </a:xfrm>
          <a:prstGeom prst="rect">
            <a:avLst/>
          </a:prstGeom>
          <a:noFill/>
        </p:spPr>
        <p:txBody>
          <a:bodyPr wrap="square" lIns="0" tIns="0" rIns="0" bIns="0" rtlCol="0" anchor="t"/>
          <a:lstStyle/>
          <a:p>
            <a:pPr algn="l">
              <a:lnSpc>
                <a:spcPct val="124000"/>
              </a:lnSpc>
            </a:pPr>
            <a:r>
              <a:rPr lang="en-US" altLang="zh-CN" sz="2000" b="1" i="0" spc="-10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【语篇导读】</a:t>
            </a:r>
            <a:r>
              <a:rPr lang="en-US" altLang="zh-CN" sz="2000" b="0" i="0" spc="-10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本文是一篇说明文。文章主要介绍了女性对自身外在形象的不满及其背后的原因和影响。</a:t>
            </a:r>
            <a:endParaRPr lang="en-US" altLang="zh-CN" sz="2000" spc="-1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323_1#afac89fa4?vja=1&amp;pid=3bad3d8b2&amp;color=0,0,0&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1.Why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famous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model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mentioned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paragraph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7_AN.324_1#afac89fa4.bracket?vja=1&amp;pid=3bad3d8b2&amp;color=0,0,0&amp;vpa=149&amp;vtp=1"/>
          <p:cNvSpPr/>
          <p:nvPr/>
        </p:nvSpPr>
        <p:spPr>
          <a:xfrm>
            <a:off x="7064439" y="896113"/>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sz="2000" dirty="0"/>
          </a:p>
        </p:txBody>
      </p:sp>
      <p:sp>
        <p:nvSpPr>
          <p:cNvPr id="4" name="QC_7_BD.323_2#afac89fa4.choices?vja=1&amp;pid=3bad3d8b2&amp;color=0,0,0&amp;vtp=1"/>
          <p:cNvSpPr/>
          <p:nvPr/>
        </p:nvSpPr>
        <p:spPr>
          <a:xfrm>
            <a:off x="722376" y="1277747"/>
            <a:ext cx="10753344" cy="1490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explain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beauty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means.</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encourage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women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learn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“ugly”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women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models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too.</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measures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beauty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hard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achieve.</a:t>
            </a:r>
            <a:endParaRPr lang="en-US" altLang="zh-CN" sz="2000" dirty="0"/>
          </a:p>
        </p:txBody>
      </p:sp>
      <p:sp>
        <p:nvSpPr>
          <p:cNvPr id="5" name="QC_7_AS.325_1#afac89fa4?vja=1&amp;pid=3bad3d8b2&amp;color=0,0,0&amp;vtp=1"/>
          <p:cNvSpPr/>
          <p:nvPr/>
        </p:nvSpPr>
        <p:spPr>
          <a:xfrm>
            <a:off x="722376" y="2839847"/>
            <a:ext cx="10753344" cy="2294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推理判断题。根据第二段中的“The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fact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89%</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women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want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lose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weight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shows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how</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unattainable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measures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feminine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beauty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are.”和“Even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models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who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measure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up</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‘ideal’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beauty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fashion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also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expressed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dissatisfaction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bodies</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insecure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ugly.”可知，第二段主要围绕“女性美的标准难以实现”展开论述，表明即便是那些符合美丽与时尚的“理想”标准的模特也对自己的形象表示过不满。由此可推知，第二段列举该著名模特的例子是为了进一步证明“美的标准难以实现”这一观点。故选D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326_1#4ed9ca446?vja=1&amp;pid=3bad3d8b2&amp;color=0,0,0&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inferred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current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studies?(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7_AN.327_1#4ed9ca446.bracket?vja=1&amp;pid=3bad3d8b2&amp;color=0,0,0&amp;vpa=150&amp;vtp=1"/>
          <p:cNvSpPr/>
          <p:nvPr/>
        </p:nvSpPr>
        <p:spPr>
          <a:xfrm>
            <a:off x="6343714" y="896113"/>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4" name="QC_7_BD.326_2#4ed9ca446.choices?vja=1&amp;pid=3bad3d8b2&amp;color=0,0,0&amp;vtp=1"/>
          <p:cNvSpPr/>
          <p:nvPr/>
        </p:nvSpPr>
        <p:spPr>
          <a:xfrm>
            <a:off x="722376" y="1277747"/>
            <a:ext cx="10753344" cy="1490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A.Confident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women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feel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beautiful.</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passive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coping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style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found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women.</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C.Women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attention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weight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image.</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D.Women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model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features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influenced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image.</a:t>
            </a:r>
            <a:endParaRPr lang="en-US" altLang="zh-CN" sz="2000" dirty="0"/>
          </a:p>
        </p:txBody>
      </p:sp>
      <p:sp>
        <p:nvSpPr>
          <p:cNvPr id="5" name="QC_7_AS.328_1#4ed9ca446?vja=1&amp;pid=3bad3d8b2&amp;color=0,0,0&amp;vtp=1"/>
          <p:cNvSpPr/>
          <p:nvPr/>
        </p:nvSpPr>
        <p:spPr>
          <a:xfrm>
            <a:off x="722376" y="2839847"/>
            <a:ext cx="10753344" cy="1532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推理判断题。根据第四段内容可知，当前的研究表明女性对自身的感受更多受自我形象认知的影响。拥有模特身材特征却消极看待自身形象的女性可能并不会觉得自己美丽，而积极看待自身形象的女性，即使身体形象不太符合大众审美，却可能觉得自己更美。由此可推知，积极看待自身形象通常可能与自信相关，即自信的女性可能觉得自己更美。故选A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329_1#a6b9f1c73?vja=1&amp;pid=3bad3d8b2&amp;color=0,0,0&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underlined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“detrimental”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paragraph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probably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mean?(</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7_AN.330_1#a6b9f1c73.bracket?vja=1&amp;pid=3bad3d8b2&amp;color=0,0,0&amp;vpa=151&amp;vtp=1"/>
          <p:cNvSpPr/>
          <p:nvPr/>
        </p:nvSpPr>
        <p:spPr>
          <a:xfrm>
            <a:off x="9656826" y="896113"/>
            <a:ext cx="227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000" dirty="0"/>
          </a:p>
        </p:txBody>
      </p:sp>
      <p:sp>
        <p:nvSpPr>
          <p:cNvPr id="4" name="QC_7_BD.329_2#a6b9f1c73.choices?vja=1&amp;pid=3bad3d8b2&amp;color=0,0,0&amp;vtp=1"/>
          <p:cNvSpPr/>
          <p:nvPr/>
        </p:nvSpPr>
        <p:spPr>
          <a:xfrm>
            <a:off x="722376" y="1272159"/>
            <a:ext cx="10753344" cy="347853"/>
          </a:xfrm>
          <a:prstGeom prst="rect">
            <a:avLst/>
          </a:prstGeom>
          <a:noFill/>
        </p:spPr>
        <p:txBody>
          <a:bodyPr wrap="square" lIns="0" tIns="0" rIns="0" bIns="0" rtlCol="0" anchor="t"/>
          <a:lstStyle/>
          <a:p>
            <a:pPr>
              <a:lnSpc>
                <a:spcPct val="125000"/>
              </a:lnSpc>
              <a:tabLst>
                <a:tab pos="2748280" algn="l"/>
                <a:tab pos="5483860" algn="l"/>
                <a:tab pos="8219440" algn="l"/>
              </a:tabLst>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Official.</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Harmful.</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Achievable.</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.Unlimited.</a:t>
            </a:r>
            <a:endParaRPr lang="en-US" altLang="zh-CN" sz="2000" dirty="0"/>
          </a:p>
        </p:txBody>
      </p:sp>
      <p:sp>
        <p:nvSpPr>
          <p:cNvPr id="5" name="QC_7_AS.331_1#a6b9f1c73?vja=1&amp;pid=3bad3d8b2&amp;color=0,0,0&amp;vtp=1"/>
          <p:cNvSpPr/>
          <p:nvPr/>
        </p:nvSpPr>
        <p:spPr>
          <a:xfrm>
            <a:off x="722376" y="1696847"/>
            <a:ext cx="10753344" cy="1532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词义猜测题。根据画线词后的“This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beauty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ideal,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extreme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unattainable</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women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experienced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negative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effects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way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see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themselves.”可知，“极度纤瘦”的审美标准难以实现，并且会给女性看待自己的方式带来负面影响。由此可推知，detrimental应与B项同义，意为“有害的”。故选B项。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AS.331_2#a6b9f1c73?vja=1&amp;pid=3bad3d8b2&amp;color=0,0,0&amp;mp=1&amp;vtp=1&amp;bt=1"/>
          <p:cNvSpPr/>
          <p:nvPr/>
        </p:nvSpPr>
        <p:spPr>
          <a:xfrm>
            <a:off x="722376" y="900000"/>
            <a:ext cx="10753344" cy="4923409"/>
          </a:xfrm>
          <a:prstGeom prst="rect">
            <a:avLst/>
          </a:prstGeom>
          <a:noFill/>
        </p:spPr>
        <p:txBody>
          <a:bodyPr wrap="square" lIns="0" tIns="0" rIns="0" bIns="0" rtlCol="0" anchor="t"/>
          <a:lstStyle/>
          <a:p>
            <a:pPr algn="l">
              <a:lnSpc>
                <a:spcPct val="125000"/>
              </a:lnSpc>
            </a:pPr>
            <a:r>
              <a:rPr lang="en-US" altLang="zh-CN" sz="20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方法总结</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词义猜测题的常用解法</a:t>
            </a:r>
            <a:endParaRPr lang="en-US" altLang="zh-CN" sz="2000" dirty="0"/>
          </a:p>
          <a:p>
            <a:pPr algn="l">
              <a:lnSpc>
                <a:spcPct val="125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解答词义猜测题的核心是“紧扣上下文”，优先寻找句内或句间的显性线索（如解释、举例等），再结合构词法或语境逻辑辅助推断，以下是常用的解题方法：</a:t>
            </a:r>
            <a:endParaRPr lang="en-US" altLang="zh-CN" sz="2000" dirty="0"/>
          </a:p>
          <a:p>
            <a:pPr algn="l">
              <a:lnSpc>
                <a:spcPct val="125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（1）根据同义/近义关系猜测</a:t>
            </a:r>
            <a:endParaRPr lang="en-US" altLang="zh-CN" sz="2000" dirty="0"/>
          </a:p>
          <a:p>
            <a:pPr algn="l">
              <a:lnSpc>
                <a:spcPct val="125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如果生词前后出现由and、or、as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well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as等连接的同义词或近义词，可通过这些词推断生词含义。</a:t>
            </a:r>
            <a:endParaRPr lang="en-US" altLang="zh-CN" sz="2000" dirty="0"/>
          </a:p>
          <a:p>
            <a:pPr algn="l">
              <a:lnSpc>
                <a:spcPct val="125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（2）根据反义/对比关系猜测</a:t>
            </a:r>
            <a:endParaRPr lang="en-US" altLang="zh-CN" sz="2000" dirty="0"/>
          </a:p>
          <a:p>
            <a:pPr algn="just">
              <a:lnSpc>
                <a:spcPct val="125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若句中存在表示转折关系的词，如but、however、yet等，或表示对比的词汇（如instead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of、unlike、on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contrary等），可通过前后内容的对比推断生词含义。</a:t>
            </a:r>
            <a:endParaRPr lang="en-US" altLang="zh-CN" sz="2000" dirty="0"/>
          </a:p>
          <a:p>
            <a:pPr algn="l">
              <a:lnSpc>
                <a:spcPct val="125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（3）根据定义/解释说明猜测</a:t>
            </a:r>
            <a:endParaRPr lang="en-US" altLang="zh-CN" sz="2000" dirty="0"/>
          </a:p>
          <a:p>
            <a:pPr algn="l">
              <a:lnSpc>
                <a:spcPct val="125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文中有时会通过定语从句、同位语（从句）或破折号、括号等符号对生词进行直接解释。</a:t>
            </a:r>
            <a:endParaRPr lang="en-US" altLang="zh-CN" sz="2000" dirty="0"/>
          </a:p>
          <a:p>
            <a:pPr algn="l">
              <a:lnSpc>
                <a:spcPct val="125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（4）根据举例说明猜测</a:t>
            </a:r>
            <a:endParaRPr lang="en-US" altLang="zh-CN" sz="2000" dirty="0"/>
          </a:p>
          <a:p>
            <a:pPr algn="l">
              <a:lnSpc>
                <a:spcPct val="125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如果生词后出现举例说明（如由such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as、for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example、like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等引出的例子），可通过例子的共性特征推断生词含义。</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2">
                                            <p:txEl>
                                              <p:pRg st="8" end="8"/>
                                            </p:txEl>
                                          </p:spTgt>
                                        </p:tgtEl>
                                        <p:attrNameLst>
                                          <p:attrName>style.visibility</p:attrName>
                                        </p:attrNameLst>
                                      </p:cBhvr>
                                      <p:to>
                                        <p:strVal val="visible"/>
                                      </p:to>
                                    </p:set>
                                    <p:animEffect transition="in" filter="fade">
                                      <p:cBhvr>
                                        <p:cTn id="34" dur="500"/>
                                        <p:tgtEl>
                                          <p:spTgt spid="2">
                                            <p:txEl>
                                              <p:pRg st="8" end="8"/>
                                            </p:txEl>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2">
                                            <p:txEl>
                                              <p:pRg st="9" end="9"/>
                                            </p:txEl>
                                          </p:spTgt>
                                        </p:tgtEl>
                                        <p:attrNameLst>
                                          <p:attrName>style.visibility</p:attrName>
                                        </p:attrNameLst>
                                      </p:cBhvr>
                                      <p:to>
                                        <p:strVal val="visible"/>
                                      </p:to>
                                    </p:set>
                                    <p:animEffect transition="in" filter="fade">
                                      <p:cBhvr>
                                        <p:cTn id="37" dur="500"/>
                                        <p:tgtEl>
                                          <p:spTgt spid="2">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AS.331_3#a6b9f1c73?vja=1&amp;pid=3bad3d8b2&amp;color=0,0,0&amp;mp=1&amp;vtp=1&amp;bt=1"/>
          <p:cNvSpPr/>
          <p:nvPr/>
        </p:nvSpPr>
        <p:spPr>
          <a:xfrm>
            <a:off x="722376" y="896112"/>
            <a:ext cx="10753344" cy="3780409"/>
          </a:xfrm>
          <a:prstGeom prst="rect">
            <a:avLst/>
          </a:prstGeom>
          <a:noFill/>
        </p:spPr>
        <p:txBody>
          <a:bodyPr wrap="square" lIns="0" tIns="0" rIns="0" bIns="0" rtlCol="0" anchor="t"/>
          <a:lstStyle/>
          <a:p>
            <a:pPr algn="l">
              <a:lnSpc>
                <a:spcPct val="125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（5）根据因果关系猜测</a:t>
            </a:r>
            <a:endParaRPr lang="en-US" altLang="zh-CN" sz="2000" dirty="0"/>
          </a:p>
          <a:p>
            <a:pPr algn="just">
              <a:lnSpc>
                <a:spcPct val="125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若句中存在表示因果关系的词汇（如</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because、so、thus、therefore、as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result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等），可通过因果关系推断生词含义。</a:t>
            </a:r>
            <a:endParaRPr lang="en-US" altLang="zh-CN" sz="2000" dirty="0"/>
          </a:p>
          <a:p>
            <a:pPr algn="l">
              <a:lnSpc>
                <a:spcPct val="125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（6）根据构词法猜测</a:t>
            </a:r>
            <a:endParaRPr lang="en-US" altLang="zh-CN" sz="2000" dirty="0"/>
          </a:p>
          <a:p>
            <a:pPr algn="l">
              <a:lnSpc>
                <a:spcPct val="125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通过词根、前缀、后缀等构词法推断生词含义：前缀un-表否定，如unhappy意为“不高兴的”；后缀-less表示“无/没有</a:t>
            </a:r>
            <a:r>
              <a:rPr lang="en-US" altLang="zh-CN" sz="2000" b="0" i="0" dirty="0">
                <a:solidFill>
                  <a:srgbClr val="385723"/>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的”，如homeless意为“无家可归的”。</a:t>
            </a:r>
            <a:endParaRPr lang="en-US" altLang="zh-CN" sz="2000" dirty="0"/>
          </a:p>
          <a:p>
            <a:pPr algn="l">
              <a:lnSpc>
                <a:spcPct val="125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（7）根据上下文语境（语境逻辑）猜测</a:t>
            </a:r>
            <a:endParaRPr lang="en-US" altLang="zh-CN" sz="2000" dirty="0"/>
          </a:p>
          <a:p>
            <a:pPr algn="l">
              <a:lnSpc>
                <a:spcPct val="125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若以上线索不明显，须结合全文主旨、作者态度或前后句的逻辑关系综合推断词义，如本题中画线词所在段中的In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return表明其所在句与前文构成顺承关系，可根据句中关键信息negative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effects推测生词词义。</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332_1#e3b0a80f3?vja=1&amp;pid=3bad3d8b2&amp;color=0,0,0&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great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influence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developing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self-concept?(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7_AN.333_1#e3b0a80f3.bracket?vja=1&amp;pid=3bad3d8b2&amp;color=0,0,0&amp;vpa=152&amp;vtp=1"/>
          <p:cNvSpPr/>
          <p:nvPr/>
        </p:nvSpPr>
        <p:spPr>
          <a:xfrm>
            <a:off x="7712139" y="896113"/>
            <a:ext cx="227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sz="2000" dirty="0"/>
          </a:p>
        </p:txBody>
      </p:sp>
      <p:sp>
        <p:nvSpPr>
          <p:cNvPr id="4" name="QC_7_BD.332_2#e3b0a80f3.choices?vja=1&amp;pid=3bad3d8b2&amp;color=0,0,0&amp;vtp=1"/>
          <p:cNvSpPr/>
          <p:nvPr/>
        </p:nvSpPr>
        <p:spPr>
          <a:xfrm>
            <a:off x="722376" y="1272159"/>
            <a:ext cx="10753344" cy="347853"/>
          </a:xfrm>
          <a:prstGeom prst="rect">
            <a:avLst/>
          </a:prstGeom>
          <a:noFill/>
        </p:spPr>
        <p:txBody>
          <a:bodyPr wrap="square" lIns="0" tIns="0" rIns="0" bIns="0" rtlCol="0" anchor="t"/>
          <a:lstStyle/>
          <a:p>
            <a:pPr>
              <a:lnSpc>
                <a:spcPct val="125000"/>
              </a:lnSpc>
              <a:tabLst>
                <a:tab pos="2748280" algn="l"/>
                <a:tab pos="5483860" algn="l"/>
                <a:tab pos="8219440" algn="l"/>
              </a:tabLst>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Experience.</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Knowledge.</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Judgement.</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.Appearance.</a:t>
            </a:r>
            <a:endParaRPr lang="en-US" altLang="zh-CN" sz="2000" dirty="0"/>
          </a:p>
        </p:txBody>
      </p:sp>
      <p:sp>
        <p:nvSpPr>
          <p:cNvPr id="5" name="QC_7_AS.334_1#e3b0a80f3?vja=1&amp;pid=3bad3d8b2&amp;color=0,0,0&amp;vtp=1"/>
          <p:cNvSpPr/>
          <p:nvPr/>
        </p:nvSpPr>
        <p:spPr>
          <a:xfrm>
            <a:off x="722376" y="1696847"/>
            <a:ext cx="10753344" cy="1147953"/>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细节理解题。根据最后一段中的“We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develop</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self-concept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through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interactions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others.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every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day,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women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receive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others’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information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how</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bodies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should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look,</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self-concept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diminish.”可知，他人的评价对自我认识的发展有很大影响。故选C项。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335_1#682aefc50?vja=1&amp;pid=ff7a19027&amp;color=0,0,0&amp;vtp=1&amp;bt=1"/>
          <p:cNvSpPr/>
          <p:nvPr/>
        </p:nvSpPr>
        <p:spPr>
          <a:xfrm>
            <a:off x="722376" y="900000"/>
            <a:ext cx="10753344" cy="4914202"/>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[陕西西安高新一中2024高二期末]</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20</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years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confident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handsome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University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California,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Berkeley.</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year,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bump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right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nostril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（鼻孔）,</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didn’t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away,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made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doctor.It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turned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tumour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（肿瘤）.Then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underwent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surgery.Fortunately,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procedure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returned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classes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soon.</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six</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months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bump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appeared.</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Numerous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confirmed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reproduced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horrible,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life-threatening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tumour.I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advised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another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operation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might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nose.I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think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death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thought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disfigurement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（毁容）</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made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feel</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awoke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surgery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scarred,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disfigured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face.As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re-entered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noticed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adults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children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pointing—and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sometimes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laughing—at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occasional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negative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reactions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friends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hurt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self-respect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sank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increasingly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lower,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constantly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asked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others,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looks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#4</a:t>
            </a:r>
            <a:endParaRPr lang="en-US" altLang="zh-CN" sz="2000" dirty="0"/>
          </a:p>
        </p:txBody>
      </p:sp>
    </p:spTree>
  </p:cSld>
  <p:clrMapOvr>
    <a:masterClrMapping/>
  </p:clrMapOvr>
  <p:transition>
    <p:fad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19_1#07321cf68?vja=1&amp;pid=81872de47&amp;color=0,0,0&amp;vtp=1&amp;bt=1"/>
          <p:cNvSpPr/>
          <p:nvPr/>
        </p:nvSpPr>
        <p:spPr>
          <a:xfrm>
            <a:off x="722376" y="896113"/>
            <a:ext cx="10753344" cy="728853"/>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pretends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（understand）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foreign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teacher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says,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actually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misses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points.</a:t>
            </a:r>
            <a:endParaRPr lang="en-US" altLang="zh-CN" sz="2000" dirty="0"/>
          </a:p>
        </p:txBody>
      </p:sp>
      <p:sp>
        <p:nvSpPr>
          <p:cNvPr id="3" name="QB_6_AN.20_1#07321cf68.blank?vja=1&amp;pid=81872de47&amp;color=0,0,0&amp;vpa=7&amp;vtp=1"/>
          <p:cNvSpPr/>
          <p:nvPr/>
        </p:nvSpPr>
        <p:spPr>
          <a:xfrm>
            <a:off x="2428875" y="858013"/>
            <a:ext cx="1493838" cy="347853"/>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understand</a:t>
            </a:r>
            <a:endParaRPr lang="en-US" altLang="zh-CN" sz="2000" dirty="0"/>
          </a:p>
        </p:txBody>
      </p:sp>
      <p:sp>
        <p:nvSpPr>
          <p:cNvPr id="4" name="QB_6_AS.21_1#07321cf68?vja=1&amp;pid=81872de47&amp;color=0,0,0&amp;vtp=1"/>
          <p:cNvSpPr/>
          <p:nvPr/>
        </p:nvSpPr>
        <p:spPr>
          <a:xfrm>
            <a:off x="722376" y="1696847"/>
            <a:ext cx="10753344" cy="766953"/>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句意为：他假装听懂了外教说的每一句话，但实际上他不理解大部分重点。pretend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sth为固定搭配，意为“假装做某事”。故填to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understand。</a:t>
            </a:r>
            <a:endParaRPr lang="en-US" altLang="zh-CN" sz="2200" dirty="0"/>
          </a:p>
        </p:txBody>
      </p:sp>
      <p:sp>
        <p:nvSpPr>
          <p:cNvPr id="5" name="QB_6_BD.22_1#60ec7cca0?vja=1&amp;pid=81872de47&amp;color=0,0,0&amp;vtp=1"/>
          <p:cNvSpPr/>
          <p:nvPr/>
        </p:nvSpPr>
        <p:spPr>
          <a:xfrm>
            <a:off x="722376" y="2496947"/>
            <a:ext cx="10753344" cy="728853"/>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wrote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article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（overlook）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details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classic</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novel,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sparked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discussions.</a:t>
            </a:r>
            <a:endParaRPr lang="en-US" altLang="zh-CN" sz="2000" dirty="0"/>
          </a:p>
        </p:txBody>
      </p:sp>
      <p:sp>
        <p:nvSpPr>
          <p:cNvPr id="6" name="QB_6_AN.23_1#60ec7cca0.blank?vja=1&amp;pid=81872de47&amp;color=0,0,0&amp;vpa=8&amp;vtp=1"/>
          <p:cNvSpPr/>
          <p:nvPr/>
        </p:nvSpPr>
        <p:spPr>
          <a:xfrm>
            <a:off x="4549775" y="2458847"/>
            <a:ext cx="119856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overlooked</a:t>
            </a:r>
            <a:endParaRPr lang="en-US" altLang="zh-CN" sz="2000" dirty="0"/>
          </a:p>
        </p:txBody>
      </p:sp>
      <p:sp>
        <p:nvSpPr>
          <p:cNvPr id="7" name="QB_6_AS.24_1#60ec7cca0?vja=1&amp;pid=81872de47&amp;color=0,0,0&amp;vtp=1"/>
          <p:cNvSpPr/>
          <p:nvPr/>
        </p:nvSpPr>
        <p:spPr>
          <a:xfrm>
            <a:off x="722376" y="3297047"/>
            <a:ext cx="10753344" cy="1151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他写了一篇关于这部经典小说中被忽略的细节的文章，这引发了新的讨论。设空处作前置定语，修饰details；overlook与details之间为逻辑上的被动关系，应用过去分词形式，表示“被忽略的细节”。故填overlooked。</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335_2#682aefc50?vja=1&amp;pid=ff7a19027&amp;color=0,0,0&amp;mp=1&amp;vtp=1&amp;bt=1"/>
          <p:cNvSpPr/>
          <p:nvPr/>
        </p:nvSpPr>
        <p:spPr>
          <a:xfrm>
            <a:off x="722376" y="896112"/>
            <a:ext cx="10753344" cy="3009202"/>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years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20</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reconstructive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surgeries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receiving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treatment.After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hearing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question,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criticised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problem,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11</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physical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appearance,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emotional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insecurity.</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12</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helped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realise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mental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scars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disfiguring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physical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ones.</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began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examining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myself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inside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out.Later,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volunteered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cancer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support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organisation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offer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encouragement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hope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those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13</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cancer.</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am</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14</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am—a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stronger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person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before.To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offer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message: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Avoid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judgements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15</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00" b="0" i="0" kern="0" spc="-999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7</a:t>
            </a:r>
            <a:endParaRPr lang="en-US" altLang="zh-CN" sz="2000" dirty="0"/>
          </a:p>
        </p:txBody>
      </p:sp>
      <p:sp>
        <p:nvSpPr>
          <p:cNvPr id="3" name="QM_6_EX.336_1#682aefc50?vja=1&amp;pid=ff7a19027&amp;color=0,0,0&amp;vtp=1"/>
          <p:cNvSpPr/>
          <p:nvPr/>
        </p:nvSpPr>
        <p:spPr>
          <a:xfrm>
            <a:off x="722376" y="3950398"/>
            <a:ext cx="10753344" cy="1494409"/>
          </a:xfrm>
          <a:prstGeom prst="rect">
            <a:avLst/>
          </a:prstGeom>
          <a:noFill/>
        </p:spPr>
        <p:txBody>
          <a:bodyPr wrap="square" lIns="0" tIns="0" rIns="0" bIns="0" rtlCol="0" anchor="t"/>
          <a:lstStyle/>
          <a:p>
            <a:pPr algn="l">
              <a:lnSpc>
                <a:spcPct val="125000"/>
              </a:lnSpc>
            </a:pP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【语篇导读】</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本文是一篇记叙文，主要讲的是作者因为鼻孔的肿瘤动了手术，脸上留下了疤，在遭受异样眼光甚至嘲笑后，作者的自尊心受到打击，后来作者遇到了一个正在接受治疗的人，他告诉作者不应该只在乎外表。通过自我反省和参与志愿工作，作者逐渐找到了自我价值和力量，成为一个比以前更坚强的人。</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337_1#8d2028692.choices?vja=1&amp;pid=682aefc50&amp;color=0,0,0&amp;vtp=1&amp;bt=1"/>
          <p:cNvSpPr/>
          <p:nvPr/>
        </p:nvSpPr>
        <p:spPr>
          <a:xfrm>
            <a:off x="722376" y="896113"/>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A.took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charge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.took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care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.took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control</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.took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notice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endParaRPr lang="en-US" altLang="zh-CN" sz="2000" dirty="0"/>
          </a:p>
        </p:txBody>
      </p:sp>
      <p:sp>
        <p:nvSpPr>
          <p:cNvPr id="3" name="QC_7_AN.338_1#8d2028692.bracket?vja=1&amp;pid=682aefc50&amp;color=0,0,0&amp;vpa=153&amp;vtp=1"/>
          <p:cNvSpPr/>
          <p:nvPr/>
        </p:nvSpPr>
        <p:spPr>
          <a:xfrm>
            <a:off x="1176401" y="896113"/>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sz="2000" dirty="0"/>
          </a:p>
        </p:txBody>
      </p:sp>
      <p:sp>
        <p:nvSpPr>
          <p:cNvPr id="4" name="QC_7_AS.339_1#8d2028692?vja=1&amp;pid=682aefc50&amp;color=0,0,0&amp;vtp=1"/>
          <p:cNvSpPr/>
          <p:nvPr/>
        </p:nvSpPr>
        <p:spPr>
          <a:xfrm>
            <a:off x="722376" y="1315847"/>
            <a:ext cx="10753344" cy="1147953"/>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根据空后的a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bump</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right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nostril可知，作者注意到自己的鼻孔里有一个肿块。take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notice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of意为“注意到”，故选D项。take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charge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of意为“负责”；take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care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of意为“照顾”；take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control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of意为“控制”。</a:t>
            </a:r>
            <a:endParaRPr lang="en-US" altLang="zh-CN" sz="2200" dirty="0"/>
          </a:p>
        </p:txBody>
      </p:sp>
      <p:sp>
        <p:nvSpPr>
          <p:cNvPr id="5" name="QC_7_BD.340_1#86ebcae33.choices?vja=1&amp;pid=682aefc50&amp;color=0,0,0&amp;vtp=1"/>
          <p:cNvSpPr/>
          <p:nvPr/>
        </p:nvSpPr>
        <p:spPr>
          <a:xfrm>
            <a:off x="722376" y="2491359"/>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.appointment</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B.arrangement</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C.commitment</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.placement</a:t>
            </a:r>
            <a:endParaRPr lang="en-US" altLang="zh-CN" sz="2000" dirty="0"/>
          </a:p>
        </p:txBody>
      </p:sp>
      <p:sp>
        <p:nvSpPr>
          <p:cNvPr id="6" name="QC_7_AN.341_1#86ebcae33.bracket?vja=1&amp;pid=682aefc50&amp;color=0,0,0&amp;vpa=154&amp;vtp=1"/>
          <p:cNvSpPr/>
          <p:nvPr/>
        </p:nvSpPr>
        <p:spPr>
          <a:xfrm>
            <a:off x="1176401" y="2491359"/>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7" name="QC_7_AS.342_1#86ebcae33?vja=1&amp;pid=682aefc50&amp;color=0,0,0&amp;vtp=1"/>
          <p:cNvSpPr/>
          <p:nvPr/>
        </p:nvSpPr>
        <p:spPr>
          <a:xfrm>
            <a:off x="722376" y="2916047"/>
            <a:ext cx="10753344" cy="770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上文讲述作者的鼻孔里有一个肿块，故作者是去预约看医生。appointment意为“预约”，故选A项。arrangement意为“安排”；commitment意为“承诺”；placement意为“实习课”。</a:t>
            </a:r>
            <a:endParaRPr lang="en-US" altLang="zh-CN" sz="2200" dirty="0"/>
          </a:p>
        </p:txBody>
      </p:sp>
      <p:sp>
        <p:nvSpPr>
          <p:cNvPr id="8" name="QC_7_BD.343_1#24e3f0e4b.choices?vja=1&amp;pid=682aefc50&amp;color=0,0,0&amp;vtp=1"/>
          <p:cNvSpPr/>
          <p:nvPr/>
        </p:nvSpPr>
        <p:spPr>
          <a:xfrm>
            <a:off x="722376" y="3723259"/>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.severe</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B.minor</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C.apparent</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.complicated</a:t>
            </a:r>
            <a:endParaRPr lang="en-US" altLang="zh-CN" sz="2000" dirty="0"/>
          </a:p>
        </p:txBody>
      </p:sp>
      <p:sp>
        <p:nvSpPr>
          <p:cNvPr id="9" name="QC_7_AN.344_1#24e3f0e4b.bracket?vja=1&amp;pid=682aefc50&amp;color=0,0,0&amp;vpa=155&amp;vtp=1"/>
          <p:cNvSpPr/>
          <p:nvPr/>
        </p:nvSpPr>
        <p:spPr>
          <a:xfrm>
            <a:off x="1176401" y="3723259"/>
            <a:ext cx="227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000" dirty="0"/>
          </a:p>
        </p:txBody>
      </p:sp>
      <p:sp>
        <p:nvSpPr>
          <p:cNvPr id="10" name="QC_7_AS.345_1#24e3f0e4b?vja=1&amp;pid=682aefc50&amp;color=0,0,0&amp;vtp=1"/>
          <p:cNvSpPr/>
          <p:nvPr/>
        </p:nvSpPr>
        <p:spPr>
          <a:xfrm>
            <a:off x="722376" y="4147947"/>
            <a:ext cx="10753344" cy="1151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根据空前的Fortunately和空后的I</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returned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classes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soon可知，幸运的是，作者做的那个手术比较小，所以很快又回去上学了。minor意为“较小的”，故选B项。apparent意为“明显的”；complicated意为“复杂的”。</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346_1#09046c6ad.choices?vja=1&amp;pid=682aefc50&amp;color=0,0,0&amp;vtp=1&amp;bt=1"/>
          <p:cNvSpPr/>
          <p:nvPr/>
        </p:nvSpPr>
        <p:spPr>
          <a:xfrm>
            <a:off x="722376" y="896113"/>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.novelists</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B.specialists</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C.impressionists</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.journalists</a:t>
            </a:r>
            <a:endParaRPr lang="en-US" altLang="zh-CN" sz="2000" dirty="0"/>
          </a:p>
        </p:txBody>
      </p:sp>
      <p:sp>
        <p:nvSpPr>
          <p:cNvPr id="3" name="QC_7_AN.347_1#09046c6ad.bracket?vja=1&amp;pid=682aefc50&amp;color=0,0,0&amp;vpa=156&amp;vtp=1"/>
          <p:cNvSpPr/>
          <p:nvPr/>
        </p:nvSpPr>
        <p:spPr>
          <a:xfrm>
            <a:off x="1176401" y="896113"/>
            <a:ext cx="227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000" dirty="0"/>
          </a:p>
        </p:txBody>
      </p:sp>
      <p:sp>
        <p:nvSpPr>
          <p:cNvPr id="4" name="QC_7_AS.348_1#09046c6ad?vja=1&amp;pid=682aefc50&amp;color=0,0,0&amp;vtp=1"/>
          <p:cNvSpPr/>
          <p:nvPr/>
        </p:nvSpPr>
        <p:spPr>
          <a:xfrm>
            <a:off x="722376" y="1315847"/>
            <a:ext cx="10753344" cy="1151509"/>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根据上文a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bump</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appeared和空后内容可知，作者的肿瘤又复发了，此处应表示这个新的肿块被很多专家证实是一个再次长出的可怕的、危及生命的肿瘤。specialist意为“专家”，故选B项。</a:t>
            </a:r>
            <a:endParaRPr lang="en-US" altLang="zh-CN" sz="2200" dirty="0"/>
          </a:p>
        </p:txBody>
      </p:sp>
      <p:sp>
        <p:nvSpPr>
          <p:cNvPr id="5" name="QC_7_BD.349_1#ea789715c.choices?vja=1&amp;pid=682aefc50&amp;color=0,0,0&amp;vtp=1"/>
          <p:cNvSpPr/>
          <p:nvPr/>
        </p:nvSpPr>
        <p:spPr>
          <a:xfrm>
            <a:off x="722376" y="2504059"/>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.advocated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B.predicted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C.warned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.witnessed</a:t>
            </a:r>
            <a:endParaRPr lang="en-US" altLang="zh-CN" sz="2000" dirty="0"/>
          </a:p>
        </p:txBody>
      </p:sp>
      <p:sp>
        <p:nvSpPr>
          <p:cNvPr id="6" name="QC_7_AN.350_1#ea789715c.bracket?vja=1&amp;pid=682aefc50&amp;color=0,0,0&amp;vpa=157&amp;vtp=1"/>
          <p:cNvSpPr/>
          <p:nvPr/>
        </p:nvSpPr>
        <p:spPr>
          <a:xfrm>
            <a:off x="1176401" y="2504059"/>
            <a:ext cx="227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sz="2000" dirty="0"/>
          </a:p>
        </p:txBody>
      </p:sp>
      <p:sp>
        <p:nvSpPr>
          <p:cNvPr id="7" name="QC_7_AS.351_1#ea789715c?vja=1&amp;pid=682aefc50&amp;color=0,0,0&amp;vtp=1"/>
          <p:cNvSpPr/>
          <p:nvPr/>
        </p:nvSpPr>
        <p:spPr>
          <a:xfrm>
            <a:off x="722376" y="2928747"/>
            <a:ext cx="10753344" cy="770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根据下文I</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might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lose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part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nose可知，作者可能会失去一部分鼻子，这是医生给作者的警告。故选C项。advocate意为“拥护，提倡”；witness意为“目击”。</a:t>
            </a:r>
            <a:endParaRPr lang="en-US" altLang="zh-CN" sz="2200" dirty="0"/>
          </a:p>
        </p:txBody>
      </p:sp>
      <p:sp>
        <p:nvSpPr>
          <p:cNvPr id="8" name="QC_7_BD.352_1#9ee75322f.choices?vja=1&amp;pid=682aefc50&amp;color=0,0,0&amp;vtp=1"/>
          <p:cNvSpPr/>
          <p:nvPr/>
        </p:nvSpPr>
        <p:spPr>
          <a:xfrm>
            <a:off x="722376" y="3735959"/>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.desperate</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B.urgent</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C.delicate</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.angry</a:t>
            </a:r>
            <a:endParaRPr lang="en-US" altLang="zh-CN" sz="2000" dirty="0"/>
          </a:p>
        </p:txBody>
      </p:sp>
      <p:sp>
        <p:nvSpPr>
          <p:cNvPr id="9" name="QC_7_AN.353_1#9ee75322f.bracket?vja=1&amp;pid=682aefc50&amp;color=0,0,0&amp;vpa=158&amp;vtp=1"/>
          <p:cNvSpPr/>
          <p:nvPr/>
        </p:nvSpPr>
        <p:spPr>
          <a:xfrm>
            <a:off x="1176401" y="3735959"/>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10" name="QC_7_AS.354_1#9ee75322f?vja=1&amp;pid=682aefc50&amp;color=0,0,0&amp;vtp=1"/>
          <p:cNvSpPr/>
          <p:nvPr/>
        </p:nvSpPr>
        <p:spPr>
          <a:xfrm>
            <a:off x="722376" y="4160647"/>
            <a:ext cx="10753344" cy="1151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根据上文的the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thought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disfigurement和第一段中的I</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confident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handsome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student可知，作者原本的相貌很好，一想到毁容，作者感到绝望。desperate意为“绝望的”，故选A项。delicate意为“虚弱的；脆弱的”。</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355_1#ae6f1ed6e.choices?vja=1&amp;pid=682aefc50&amp;color=0,0,0&amp;vtp=1&amp;bt=1"/>
          <p:cNvSpPr/>
          <p:nvPr/>
        </p:nvSpPr>
        <p:spPr>
          <a:xfrm>
            <a:off x="722376" y="896113"/>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.smiling</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B.glaring</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C.glancing</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.staring</a:t>
            </a:r>
            <a:endParaRPr lang="en-US" altLang="zh-CN" sz="2000" dirty="0"/>
          </a:p>
        </p:txBody>
      </p:sp>
      <p:sp>
        <p:nvSpPr>
          <p:cNvPr id="3" name="QC_7_AN.356_1#ae6f1ed6e.bracket?vja=1&amp;pid=682aefc50&amp;color=0,0,0&amp;vpa=159&amp;vtp=1"/>
          <p:cNvSpPr/>
          <p:nvPr/>
        </p:nvSpPr>
        <p:spPr>
          <a:xfrm>
            <a:off x="1176401" y="896113"/>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sz="2000" dirty="0"/>
          </a:p>
        </p:txBody>
      </p:sp>
      <p:sp>
        <p:nvSpPr>
          <p:cNvPr id="4" name="QC_7_AS.357_1#ae6f1ed6e?vja=1&amp;pid=682aefc50&amp;color=0,0,0&amp;vtp=1"/>
          <p:cNvSpPr/>
          <p:nvPr/>
        </p:nvSpPr>
        <p:spPr>
          <a:xfrm>
            <a:off x="722376" y="1315847"/>
            <a:ext cx="10753344" cy="1151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根据上文的“a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scarred,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disfigured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face”和下文“children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pointing—and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sometimes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laughing—at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me”可知，作者脸上有疤，作者注意到大人会盯着自己看，孩子们会用手指着自己。stare意为“盯着看”，故选D项。glare意为“怒视”；glance意为“一瞥”。</a:t>
            </a:r>
            <a:endParaRPr lang="en-US" altLang="zh-CN" sz="2200" dirty="0"/>
          </a:p>
        </p:txBody>
      </p:sp>
      <p:sp>
        <p:nvSpPr>
          <p:cNvPr id="5" name="QC_7_BD.358_1#242dc4056.choices?vja=1&amp;pid=682aefc50&amp;color=0,0,0&amp;vtp=1"/>
          <p:cNvSpPr/>
          <p:nvPr/>
        </p:nvSpPr>
        <p:spPr>
          <a:xfrm>
            <a:off x="722376" y="2504059"/>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.unusually</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B.unintentionally</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C.unconventionally</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.unselfishly</a:t>
            </a:r>
            <a:endParaRPr lang="en-US" altLang="zh-CN" sz="2000" dirty="0"/>
          </a:p>
        </p:txBody>
      </p:sp>
      <p:sp>
        <p:nvSpPr>
          <p:cNvPr id="6" name="QC_7_AN.359_1#242dc4056.bracket?vja=1&amp;pid=682aefc50&amp;color=0,0,0&amp;vpa=160&amp;vtp=1"/>
          <p:cNvSpPr/>
          <p:nvPr/>
        </p:nvSpPr>
        <p:spPr>
          <a:xfrm>
            <a:off x="1176401" y="2504059"/>
            <a:ext cx="227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000" dirty="0"/>
          </a:p>
        </p:txBody>
      </p:sp>
      <p:sp>
        <p:nvSpPr>
          <p:cNvPr id="7" name="QC_7_AS.360_1#242dc4056?vja=1&amp;pid=682aefc50&amp;color=0,0,0&amp;vtp=1"/>
          <p:cNvSpPr/>
          <p:nvPr/>
        </p:nvSpPr>
        <p:spPr>
          <a:xfrm>
            <a:off x="722376" y="2928747"/>
            <a:ext cx="10753344" cy="1151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根据空前的occasional并结合常识可知，此处表示朋友偶尔流露出的无意识的负面反应也会伤到作者的心。unintentionally意为“无意地”，</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故选B项。unconventionally意为“不依惯例地”；unselfishly意为“无私地”。</a:t>
            </a:r>
            <a:endParaRPr lang="en-US" altLang="zh-CN" sz="2200" dirty="0"/>
          </a:p>
        </p:txBody>
      </p:sp>
      <p:sp>
        <p:nvSpPr>
          <p:cNvPr id="8" name="QC_7_BD.361_1#bb070bcb6.choices?vja=1&amp;pid=682aefc50&amp;color=0,0,0&amp;vtp=1"/>
          <p:cNvSpPr/>
          <p:nvPr/>
        </p:nvSpPr>
        <p:spPr>
          <a:xfrm>
            <a:off x="722376" y="4116959"/>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.bother</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B.impress</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C.attract</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.restrict</a:t>
            </a:r>
            <a:endParaRPr lang="en-US" altLang="zh-CN" sz="2000" dirty="0"/>
          </a:p>
        </p:txBody>
      </p:sp>
      <p:sp>
        <p:nvSpPr>
          <p:cNvPr id="9" name="QC_7_AN.362_1#bb070bcb6.bracket?vja=1&amp;pid=682aefc50&amp;color=0,0,0&amp;vpa=161&amp;vtp=1"/>
          <p:cNvSpPr/>
          <p:nvPr/>
        </p:nvSpPr>
        <p:spPr>
          <a:xfrm>
            <a:off x="1176401" y="4116959"/>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10" name="QC_7_AS.363_1#bb070bcb6?vja=1&amp;pid=682aefc50&amp;color=0,0,0&amp;vtp=1"/>
          <p:cNvSpPr/>
          <p:nvPr/>
        </p:nvSpPr>
        <p:spPr>
          <a:xfrm>
            <a:off x="722376" y="4541647"/>
            <a:ext cx="10753344" cy="1151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根据上文中的“adults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____</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children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pointing—and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sometimes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laughing—at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me”可知，作者注意到其他人对自己指指点点，有时候还会嘲笑自己，作者心里会想是不是自己的长相烦扰到了其他人。bother意为“烦扰”，故选A项。restrict意为“限制，控制”。</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364_1#fc54c906c.choices?vja=1&amp;pid=682aefc50&amp;color=0,0,0&amp;vtp=1&amp;bt=1"/>
          <p:cNvSpPr/>
          <p:nvPr/>
        </p:nvSpPr>
        <p:spPr>
          <a:xfrm>
            <a:off x="722376" y="896113"/>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.greeted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B.persuaded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C.encountered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.grasped</a:t>
            </a:r>
            <a:endParaRPr lang="en-US" altLang="zh-CN" sz="2000" dirty="0"/>
          </a:p>
        </p:txBody>
      </p:sp>
      <p:sp>
        <p:nvSpPr>
          <p:cNvPr id="3" name="QC_7_AN.365_1#fc54c906c.bracket?vja=1&amp;pid=682aefc50&amp;color=0,0,0&amp;vpa=162&amp;vtp=1"/>
          <p:cNvSpPr/>
          <p:nvPr/>
        </p:nvSpPr>
        <p:spPr>
          <a:xfrm>
            <a:off x="1303401" y="896113"/>
            <a:ext cx="227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sz="2000" dirty="0"/>
          </a:p>
        </p:txBody>
      </p:sp>
      <p:sp>
        <p:nvSpPr>
          <p:cNvPr id="4" name="QC_7_AS.366_1#fc54c906c?vja=1&amp;pid=682aefc50&amp;color=0,0,0&amp;vtp=1"/>
          <p:cNvSpPr/>
          <p:nvPr/>
        </p:nvSpPr>
        <p:spPr>
          <a:xfrm>
            <a:off x="722376" y="1315847"/>
            <a:ext cx="10753344" cy="770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根据下文a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man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receiving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treatment和这个人指出作者的问题可知，作者偶然遇到了一个正在接受治疗的人。encounter意为“偶然碰到”，故选C项。greet意为“问候”；grasp意为“抓牢”。</a:t>
            </a:r>
            <a:endParaRPr lang="en-US" altLang="zh-CN" sz="2200" dirty="0"/>
          </a:p>
        </p:txBody>
      </p:sp>
      <p:sp>
        <p:nvSpPr>
          <p:cNvPr id="5" name="QC_7_BD.367_1#d4b8030be.choices?vja=1&amp;pid=682aefc50&amp;color=0,0,0&amp;vtp=1"/>
          <p:cNvSpPr/>
          <p:nvPr/>
        </p:nvSpPr>
        <p:spPr>
          <a:xfrm>
            <a:off x="722376" y="2123059"/>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11.(</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.abused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B.defended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C.informed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.motivated</a:t>
            </a:r>
            <a:endParaRPr lang="en-US" altLang="zh-CN" sz="2000" dirty="0"/>
          </a:p>
        </p:txBody>
      </p:sp>
      <p:sp>
        <p:nvSpPr>
          <p:cNvPr id="6" name="QC_7_AN.368_1#d4b8030be.bracket?vja=1&amp;pid=682aefc50&amp;color=0,0,0&amp;vpa=163&amp;vtp=1"/>
          <p:cNvSpPr/>
          <p:nvPr/>
        </p:nvSpPr>
        <p:spPr>
          <a:xfrm>
            <a:off x="1294003" y="2123059"/>
            <a:ext cx="227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sz="2000" dirty="0"/>
          </a:p>
        </p:txBody>
      </p:sp>
      <p:sp>
        <p:nvSpPr>
          <p:cNvPr id="7" name="QC_7_AS.369_1#d4b8030be?vja=1&amp;pid=682aefc50&amp;color=0,0,0&amp;vtp=1"/>
          <p:cNvSpPr/>
          <p:nvPr/>
        </p:nvSpPr>
        <p:spPr>
          <a:xfrm>
            <a:off x="722376" y="2547747"/>
            <a:ext cx="10753344" cy="1151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根据下文中的“not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physical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appearance,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emotional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insecurity”可知，那个人告诉作者，作者的问题不在于作者的外表，而在于作者情感上的不安全感。inform意为“告知”，故选C项。abuse意为“虐待”；defend意为“保卫”；motivate意为“激励，激发”。</a:t>
            </a:r>
            <a:endParaRPr lang="en-US" altLang="zh-CN" sz="2200" dirty="0"/>
          </a:p>
        </p:txBody>
      </p:sp>
      <p:sp>
        <p:nvSpPr>
          <p:cNvPr id="8" name="QC_7_BD.370_1#283bdae18.choices?vja=1&amp;pid=682aefc50&amp;color=0,0,0&amp;vtp=1"/>
          <p:cNvSpPr/>
          <p:nvPr/>
        </p:nvSpPr>
        <p:spPr>
          <a:xfrm>
            <a:off x="722376" y="3735959"/>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12.(</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.relief</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B.security</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C.agreement</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.honesty</a:t>
            </a:r>
            <a:endParaRPr lang="en-US" altLang="zh-CN" sz="2000" dirty="0"/>
          </a:p>
        </p:txBody>
      </p:sp>
      <p:sp>
        <p:nvSpPr>
          <p:cNvPr id="9" name="QC_7_AN.371_1#283bdae18.bracket?vja=1&amp;pid=682aefc50&amp;color=0,0,0&amp;vpa=164&amp;vtp=1"/>
          <p:cNvSpPr/>
          <p:nvPr/>
        </p:nvSpPr>
        <p:spPr>
          <a:xfrm>
            <a:off x="1303401" y="3735959"/>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sz="2000" dirty="0"/>
          </a:p>
        </p:txBody>
      </p:sp>
      <p:sp>
        <p:nvSpPr>
          <p:cNvPr id="10" name="QC_7_AS.372_1#283bdae18?vja=1&amp;pid=682aefc50&amp;color=0,0,0&amp;vtp=1"/>
          <p:cNvSpPr/>
          <p:nvPr/>
        </p:nvSpPr>
        <p:spPr>
          <a:xfrm>
            <a:off x="722376" y="4160647"/>
            <a:ext cx="10753344" cy="1532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根据上文中的“After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hearing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question,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criticised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me.My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problem,</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____</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physical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appearance,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emotional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insecurity.”可知，那个人虽然与作者初次相识，但敢于批评作者错误的想法，说明他是诚实的，这种诚实让作者意识到精神上的伤疤远比身体上的伤疤更难看。故选D项。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373_1#fe2b21a24.choices?vja=1&amp;pid=682aefc50&amp;color=0,0,0&amp;vtp=1&amp;bt=1"/>
          <p:cNvSpPr/>
          <p:nvPr/>
        </p:nvSpPr>
        <p:spPr>
          <a:xfrm>
            <a:off x="722376" y="896113"/>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13.(</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going</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relating</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wrestling</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.breaking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endParaRPr lang="en-US" altLang="zh-CN" sz="2000" dirty="0"/>
          </a:p>
        </p:txBody>
      </p:sp>
      <p:sp>
        <p:nvSpPr>
          <p:cNvPr id="3" name="QC_7_AN.374_1#fe2b21a24.bracket?vja=1&amp;pid=682aefc50&amp;color=0,0,0&amp;vpa=165&amp;vtp=1"/>
          <p:cNvSpPr/>
          <p:nvPr/>
        </p:nvSpPr>
        <p:spPr>
          <a:xfrm>
            <a:off x="1303401" y="896113"/>
            <a:ext cx="227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sz="2000" dirty="0"/>
          </a:p>
        </p:txBody>
      </p:sp>
      <p:sp>
        <p:nvSpPr>
          <p:cNvPr id="4" name="QC_7_AS.375_1#fe2b21a24?vja=1&amp;pid=682aefc50&amp;color=0,0,0&amp;vtp=1"/>
          <p:cNvSpPr/>
          <p:nvPr/>
        </p:nvSpPr>
        <p:spPr>
          <a:xfrm>
            <a:off x="722376" y="1315847"/>
            <a:ext cx="10753344" cy="1147953"/>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根据语境和常识可知，作者加入了癌症患者支持组织，此处表示作者鼓励那些与癌症抗争的人，为他们带来鼓舞与希望。wrestle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with意为“努力解决”，故选C项。go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about意为“忙于”；relate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to意为“与</a:t>
            </a:r>
            <a:r>
              <a:rPr lang="en-US" altLang="zh-CN" sz="2000" b="0" i="0" dirty="0">
                <a:solidFill>
                  <a:srgbClr val="385723"/>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有关”；break</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with意为“与</a:t>
            </a:r>
            <a:r>
              <a:rPr lang="en-US" altLang="zh-CN" sz="2000" b="0" i="0" dirty="0">
                <a:solidFill>
                  <a:srgbClr val="385723"/>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断绝关系”。</a:t>
            </a:r>
            <a:endParaRPr lang="en-US" altLang="zh-CN" sz="2200" dirty="0"/>
          </a:p>
        </p:txBody>
      </p:sp>
      <p:sp>
        <p:nvSpPr>
          <p:cNvPr id="5" name="QC_7_BD.376_1#156defa07.choices?vja=1&amp;pid=682aefc50&amp;color=0,0,0&amp;vtp=1"/>
          <p:cNvSpPr/>
          <p:nvPr/>
        </p:nvSpPr>
        <p:spPr>
          <a:xfrm>
            <a:off x="722376" y="2491359"/>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14.(</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.greedy</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B.grateful</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C.suitable</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.eager</a:t>
            </a:r>
            <a:endParaRPr lang="en-US" altLang="zh-CN" sz="2000" dirty="0"/>
          </a:p>
        </p:txBody>
      </p:sp>
      <p:sp>
        <p:nvSpPr>
          <p:cNvPr id="6" name="QC_7_AN.377_1#156defa07.bracket?vja=1&amp;pid=682aefc50&amp;color=0,0,0&amp;vpa=166&amp;vtp=1"/>
          <p:cNvSpPr/>
          <p:nvPr/>
        </p:nvSpPr>
        <p:spPr>
          <a:xfrm>
            <a:off x="1303401" y="2491359"/>
            <a:ext cx="227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000" dirty="0"/>
          </a:p>
        </p:txBody>
      </p:sp>
      <p:sp>
        <p:nvSpPr>
          <p:cNvPr id="7" name="QC_7_AS.378_1#156defa07?vja=1&amp;pid=682aefc50&amp;color=0,0,0&amp;vtp=1"/>
          <p:cNvSpPr/>
          <p:nvPr/>
        </p:nvSpPr>
        <p:spPr>
          <a:xfrm>
            <a:off x="722376" y="2916047"/>
            <a:ext cx="10753344" cy="770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根据下文中的a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much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stronger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person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than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before可知，作者比以前更坚强，所以作者对此是感激的。grateful意为“感激的”，故选B项。greedy意为“贪婪的”；eager意为“渴望的”。</a:t>
            </a:r>
            <a:endParaRPr lang="en-US" altLang="zh-CN" sz="2200" dirty="0"/>
          </a:p>
        </p:txBody>
      </p:sp>
      <p:sp>
        <p:nvSpPr>
          <p:cNvPr id="8" name="QC_7_BD.379_1#764eb1f4e.choices?vja=1&amp;pid=682aefc50&amp;color=0,0,0&amp;vtp=1"/>
          <p:cNvSpPr/>
          <p:nvPr/>
        </p:nvSpPr>
        <p:spPr>
          <a:xfrm>
            <a:off x="722376" y="3723259"/>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15.(</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mental</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vitality</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physical</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fitness</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social</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acceptance</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value</a:t>
            </a:r>
            <a:endParaRPr lang="en-US" altLang="zh-CN" sz="2000" dirty="0"/>
          </a:p>
        </p:txBody>
      </p:sp>
      <p:sp>
        <p:nvSpPr>
          <p:cNvPr id="9" name="QC_7_AN.380_1#764eb1f4e.bracket?vja=1&amp;pid=682aefc50&amp;color=0,0,0&amp;vpa=167&amp;vtp=1"/>
          <p:cNvSpPr/>
          <p:nvPr/>
        </p:nvSpPr>
        <p:spPr>
          <a:xfrm>
            <a:off x="1303401" y="3723259"/>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sz="2000" dirty="0"/>
          </a:p>
        </p:txBody>
      </p:sp>
      <p:sp>
        <p:nvSpPr>
          <p:cNvPr id="10" name="QC_7_AS.381_1#764eb1f4e?vja=1&amp;pid=682aefc50&amp;color=0,0,0&amp;vtp=1"/>
          <p:cNvSpPr/>
          <p:nvPr/>
        </p:nvSpPr>
        <p:spPr>
          <a:xfrm>
            <a:off x="722376" y="4147947"/>
            <a:ext cx="10753344" cy="1532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根据上文中的“I</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began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examining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myself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inside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out.”可知，作者开始从内到外审视自己，所以作者是想告诉读者不要以貌取人，即不要通过“表面价值”评价他人。face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value意为“表面价值”，故选D项。mental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vitality意为“精神活力”；physical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fitness意为“身体健康”；social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acceptance意为“社会认可”。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fbaafed6d.fixed?vja=1&amp;pid=00f374fd8&amp;color=100,146,38&amp;vtp=1"/>
          <p:cNvSpPr/>
          <p:nvPr/>
        </p:nvSpPr>
        <p:spPr>
          <a:xfrm>
            <a:off x="5468112" y="1042416"/>
            <a:ext cx="1271016" cy="1106424"/>
          </a:xfrm>
          <a:prstGeom prst="rect">
            <a:avLst/>
          </a:prstGeom>
          <a:noFill/>
        </p:spPr>
        <p:txBody>
          <a:bodyPr wrap="square" lIns="0" tIns="0" rIns="0" bIns="0" rtlCol="0" anchor="ctr"/>
          <a:lstStyle/>
          <a:p>
            <a:pPr algn="ctr">
              <a:lnSpc>
                <a:spcPct val="100000"/>
              </a:lnSpc>
            </a:pPr>
            <a:r>
              <a:rPr lang="en-US" altLang="zh-CN" sz="7200" b="0" i="0" dirty="0">
                <a:solidFill>
                  <a:srgbClr val="649226"/>
                </a:solidFill>
                <a:latin typeface="Impact" panose="020B0806030902050204" pitchFamily="34" charset="0"/>
                <a:ea typeface="Impact" panose="020B0806030902050204" pitchFamily="34" charset="-122"/>
                <a:cs typeface="Impact" panose="020B0806030902050204" pitchFamily="34" charset="-120"/>
              </a:rPr>
              <a:t>03</a:t>
            </a:r>
            <a:endParaRPr lang="en-US" altLang="zh-CN" sz="7200" dirty="0"/>
          </a:p>
        </p:txBody>
      </p:sp>
      <p:sp>
        <p:nvSpPr>
          <p:cNvPr id="3" name="C_3_BD#fbaafed6d.fixed?vja=1&amp;pid=00f374fd8&amp;color=255,255,255&amp;vtp=1"/>
          <p:cNvSpPr/>
          <p:nvPr/>
        </p:nvSpPr>
        <p:spPr>
          <a:xfrm>
            <a:off x="0" y="3493008"/>
            <a:ext cx="12188952" cy="768096"/>
          </a:xfrm>
          <a:prstGeom prst="rect">
            <a:avLst/>
          </a:prstGeom>
          <a:noFill/>
        </p:spPr>
        <p:txBody>
          <a:bodyPr wrap="square" lIns="0" tIns="0" rIns="0" bIns="0" rtlCol="0" anchor="ctr"/>
          <a:lstStyle/>
          <a:p>
            <a:pPr algn="ctr">
              <a:lnSpc>
                <a:spcPct val="100000"/>
              </a:lnSpc>
            </a:pP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单元限时小卷</a:t>
            </a:r>
            <a:endParaRPr lang="en-US" altLang="zh-CN" sz="4400" dirty="0"/>
          </a:p>
        </p:txBody>
      </p:sp>
      <p:sp>
        <p:nvSpPr>
          <p:cNvPr id="4" name="C_3#fbaafed6d.fixed?vja=1&amp;pid=00f374fd8&amp;color=255,255,255&amp;vtp=1"/>
          <p:cNvSpPr/>
          <p:nvPr/>
        </p:nvSpPr>
        <p:spPr>
          <a:xfrm>
            <a:off x="0" y="4288536"/>
            <a:ext cx="12188952" cy="356616"/>
          </a:xfrm>
          <a:prstGeom prst="rect">
            <a:avLst/>
          </a:prstGeom>
          <a:noFill/>
        </p:spPr>
        <p:txBody>
          <a:bodyPr wrap="square" lIns="0" tIns="0" rIns="0" bIns="0" rtlCol="0" anchor="ctr"/>
          <a:lstStyle/>
          <a:p>
            <a:pPr algn="ctr">
              <a:lnSpc>
                <a:spcPct val="100000"/>
              </a:lnSpc>
            </a:pPr>
            <a:r>
              <a:rPr lang="en-US" altLang="zh-CN" sz="2000" b="0" i="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建议用时：55分钟</a:t>
            </a:r>
            <a:endParaRPr lang="en-US" altLang="zh-CN" sz="2000" dirty="0"/>
          </a:p>
        </p:txBody>
      </p:sp>
    </p:spTree>
  </p:cSld>
  <p:clrMapOvr>
    <a:masterClrMapping/>
  </p:clrMapOvr>
  <p:transition>
    <p:fade/>
  </p:transition>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382_1#23fbaab0a?vja=1&amp;pid=57239691f&amp;color=0,0,0&amp;vtp=1&amp;bt=1"/>
          <p:cNvSpPr/>
          <p:nvPr/>
        </p:nvSpPr>
        <p:spPr>
          <a:xfrm>
            <a:off x="722376" y="900000"/>
            <a:ext cx="10753344" cy="4914202"/>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[广东广州2025模拟]</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centuries,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made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human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creativity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precious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final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products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yields,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effort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behind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creation.But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generate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anything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click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distinguish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truly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matters?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human-made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survive?</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Throughout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history,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famous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literature,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music</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carried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labour,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dedication,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mastery.We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just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admire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final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product;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admire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be.Masterpieces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Gogh’s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Starry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Night”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survive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simply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artistic</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beauty,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human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stories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carry.They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remind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just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beauty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skill—it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intention,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persistence,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human.</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floods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instant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beauty,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entering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era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“aesthetic</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inflation”,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perfectly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composed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images,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poetic</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style,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movie-like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storytelling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available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anyone,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instantly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cost.This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think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human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creations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still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value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beauty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effortless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endless.</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#3</a:t>
            </a:r>
            <a:endParaRPr lang="en-US" altLang="zh-CN" sz="2000" dirty="0"/>
          </a:p>
        </p:txBody>
      </p:sp>
    </p:spTree>
  </p:cSld>
  <p:clrMapOvr>
    <a:masterClrMapping/>
  </p:clrMapOvr>
  <p:transition>
    <p:fade/>
  </p:transition>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382_2#23fbaab0a?vja=1&amp;pid=57239691f&amp;color=0,0,0&amp;mp=1&amp;vtp=1&amp;bt=1"/>
          <p:cNvSpPr/>
          <p:nvPr/>
        </p:nvSpPr>
        <p:spPr>
          <a:xfrm>
            <a:off x="722376" y="896112"/>
            <a:ext cx="10753344" cy="4914900"/>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human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imperfection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weakness—it’s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shaping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understanding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humanity.Our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struggles,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mistakes,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limitations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just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difficulties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overcome—they’re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gives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life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meaning.In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light,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ability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create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perfect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feels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almost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unnatural—a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rejection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struggle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gives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creativity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weight.It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achieve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technical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perfection—but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original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energy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feelings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people.Even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impressive,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AI-generated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often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feels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empty.It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emotions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experiences,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clear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creators,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failing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create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unexpected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surprises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arouse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shared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emotion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audience.</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Therefore,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preserve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meaning,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selection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context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become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crucial.As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produce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endless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content,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human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elements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context,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narrative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reasoning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behind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become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true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source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value.Also,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creative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collaborator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rather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replacement,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refining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ideas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keeping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human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imperfection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feelings,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amplifier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（放大器）</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human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vision.</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#5</a:t>
            </a:r>
            <a:endParaRPr lang="en-US" altLang="zh-CN" sz="2000" dirty="0"/>
          </a:p>
        </p:txBody>
      </p:sp>
    </p:spTree>
  </p:cSld>
  <p:clrMapOvr>
    <a:masterClrMapping/>
  </p:clrMapOvr>
  <p:transition>
    <p:fade/>
  </p:transition>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EX.383_1#23fbaab0a?vja=1&amp;pid=57239691f&amp;color=0,0,0&amp;vtp=1"/>
          <p:cNvSpPr/>
          <p:nvPr/>
        </p:nvSpPr>
        <p:spPr>
          <a:xfrm>
            <a:off x="722376" y="900000"/>
            <a:ext cx="10753344" cy="732409"/>
          </a:xfrm>
          <a:prstGeom prst="rect">
            <a:avLst/>
          </a:prstGeom>
          <a:noFill/>
        </p:spPr>
        <p:txBody>
          <a:bodyPr wrap="square" lIns="0" tIns="0" rIns="0" bIns="0" rtlCol="0" anchor="t"/>
          <a:lstStyle/>
          <a:p>
            <a:pPr algn="l">
              <a:lnSpc>
                <a:spcPct val="125000"/>
              </a:lnSpc>
            </a:pP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【语篇导读】</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本文是一篇议论文。文章探讨了在人工智能时代，人类艺术因其背后蕴含的创作努力、意图和人性本质而具有不可替代的价值，并指出人类可以与人工智能协作创作艺术。</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25_1#c19232b4f?vja=1&amp;pid=81872de47&amp;color=0,0,0&amp;mp=1&amp;vtp=1&amp;bt=1"/>
          <p:cNvSpPr/>
          <p:nvPr/>
        </p:nvSpPr>
        <p:spPr>
          <a:xfrm>
            <a:off x="722376" y="896113"/>
            <a:ext cx="10753344" cy="728853"/>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9.Some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appearance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always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look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wearing.</a:t>
            </a:r>
            <a:endParaRPr lang="en-US" altLang="zh-CN" sz="2000" dirty="0"/>
          </a:p>
        </p:txBody>
      </p:sp>
      <p:sp>
        <p:nvSpPr>
          <p:cNvPr id="3" name="QB_6_AN.26_1#c19232b4f.blank?vja=1&amp;pid=81872de47&amp;color=0,0,0&amp;mp=1&amp;vpa=9&amp;vtp=1"/>
          <p:cNvSpPr/>
          <p:nvPr/>
        </p:nvSpPr>
        <p:spPr>
          <a:xfrm>
            <a:off x="10798239" y="858013"/>
            <a:ext cx="55086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what</a:t>
            </a:r>
            <a:endParaRPr lang="en-US" altLang="zh-CN" sz="2000" dirty="0"/>
          </a:p>
        </p:txBody>
      </p:sp>
      <p:sp>
        <p:nvSpPr>
          <p:cNvPr id="4" name="QB_6_AS.27_1#c19232b4f?vja=1&amp;pid=81872de47&amp;color=0,0,0&amp;vtp=1"/>
          <p:cNvSpPr/>
          <p:nvPr/>
        </p:nvSpPr>
        <p:spPr>
          <a:xfrm>
            <a:off x="722376" y="1696847"/>
            <a:ext cx="10753344" cy="770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句意为：有些人很在意自己的外表，总是问自己穿的衣服看起来是否好看。设空处在介词in后，引导宾语从句，从句中缺少宾语，指物，应用连接代词what引导该从句。</a:t>
            </a:r>
            <a:endParaRPr lang="en-US" altLang="zh-CN" sz="2200" dirty="0"/>
          </a:p>
        </p:txBody>
      </p:sp>
      <p:sp>
        <p:nvSpPr>
          <p:cNvPr id="5" name="QB_6_BD.28_1#fc42ffda4?vja=1&amp;pid=81872de47&amp;color=0,0,0&amp;vtp=1"/>
          <p:cNvSpPr/>
          <p:nvPr/>
        </p:nvSpPr>
        <p:spPr>
          <a:xfrm>
            <a:off x="722376" y="2506345"/>
            <a:ext cx="10753344" cy="732155"/>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10.Such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occasions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family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members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together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happiness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usually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unforgettable.</a:t>
            </a:r>
            <a:endParaRPr lang="en-US" altLang="zh-CN" sz="2000" dirty="0"/>
          </a:p>
        </p:txBody>
      </p:sp>
      <p:sp>
        <p:nvSpPr>
          <p:cNvPr id="6" name="QB_6_AN.29_1#fc42ffda4.blank?vja=1&amp;pid=81872de47&amp;color=0,0,0&amp;vpa=10&amp;vtp=1"/>
          <p:cNvSpPr/>
          <p:nvPr/>
        </p:nvSpPr>
        <p:spPr>
          <a:xfrm>
            <a:off x="3049842" y="2468245"/>
            <a:ext cx="608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when</a:t>
            </a:r>
            <a:endParaRPr lang="en-US" altLang="zh-CN" sz="2000" dirty="0"/>
          </a:p>
        </p:txBody>
      </p:sp>
      <p:sp>
        <p:nvSpPr>
          <p:cNvPr id="7" name="QB_6_AS.30_1#fc42ffda4?vja=1&amp;pid=81872de47&amp;color=0,0,0&amp;vtp=1"/>
          <p:cNvSpPr/>
          <p:nvPr/>
        </p:nvSpPr>
        <p:spPr>
          <a:xfrm>
            <a:off x="722376" y="3319145"/>
            <a:ext cx="10753344" cy="1151509"/>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句意为：这种家庭成员聚在一起分享幸福的时刻通常是令人难忘的。分析句子结构可知，设空处引导定语从句，修饰occasions，关系词在从句中作时间状语，应用关系副词when引导该从句。</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384_1#361d37a41?vja=1&amp;pid=23fbaab0a&amp;color=0,0,0&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1.Why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masterpieces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Starry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Night”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remain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valuable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era?(</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6_AN.385_1#361d37a41.bracket?vja=1&amp;pid=23fbaab0a&amp;color=0,0,0&amp;vpa=168&amp;vtp=1"/>
          <p:cNvSpPr/>
          <p:nvPr/>
        </p:nvSpPr>
        <p:spPr>
          <a:xfrm>
            <a:off x="9712389" y="896113"/>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sz="2000" dirty="0"/>
          </a:p>
        </p:txBody>
      </p:sp>
      <p:sp>
        <p:nvSpPr>
          <p:cNvPr id="4" name="QC_6_BD.384_2#361d37a41.choices?vja=1&amp;pid=23fbaab0a&amp;color=0,0,0&amp;vtp=1"/>
          <p:cNvSpPr/>
          <p:nvPr/>
        </p:nvSpPr>
        <p:spPr>
          <a:xfrm>
            <a:off x="722376" y="1277747"/>
            <a:ext cx="10753344" cy="1490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represent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humans’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unique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characteristics.</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showcase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brilliant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artistic</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creation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skill.</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created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through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production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processes.</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contain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humans’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emotional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depth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creative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effort.</a:t>
            </a:r>
            <a:endParaRPr lang="en-US" altLang="zh-CN" sz="2000" dirty="0"/>
          </a:p>
        </p:txBody>
      </p:sp>
      <p:sp>
        <p:nvSpPr>
          <p:cNvPr id="5" name="QC_6_AS.386_1#361d37a41?vja=1&amp;pid=23fbaab0a&amp;color=0,0,0&amp;vtp=1"/>
          <p:cNvSpPr/>
          <p:nvPr/>
        </p:nvSpPr>
        <p:spPr>
          <a:xfrm>
            <a:off x="722376" y="2839847"/>
            <a:ext cx="10753344" cy="1913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细节理解题。根据第二段中的“Masterpieces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like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Van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Gogh’s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Starry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Night’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survive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simply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artistic</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beauty,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human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stories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carry.They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remind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us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可知，《星月夜》这样的杰作在人工智能时代之所以经久不衰，不仅仅是因为艺术美感，还在于它们承载的人类故事，它们提醒我们艺术关乎意图、毅力和人性本质，即它们包含人类的情感深度和创造性的努力。故选D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387_1#505c67406?vja=1&amp;pid=23fbaab0a&amp;color=0,0,0&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2.Why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author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mention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“aesthetic</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inflation”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paragraph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6_AN.388_1#505c67406.bracket?vja=1&amp;pid=23fbaab0a&amp;color=0,0,0&amp;vpa=169&amp;vtp=1"/>
          <p:cNvSpPr/>
          <p:nvPr/>
        </p:nvSpPr>
        <p:spPr>
          <a:xfrm>
            <a:off x="8485251" y="896113"/>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sz="2000" dirty="0"/>
          </a:p>
        </p:txBody>
      </p:sp>
      <p:sp>
        <p:nvSpPr>
          <p:cNvPr id="4" name="QC_6_BD.387_2#505c67406.choices?vja=1&amp;pid=23fbaab0a&amp;color=0,0,0&amp;vtp=1"/>
          <p:cNvSpPr/>
          <p:nvPr/>
        </p:nvSpPr>
        <p:spPr>
          <a:xfrm>
            <a:off x="722376" y="1277747"/>
            <a:ext cx="10753344" cy="1490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demonstrate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efficiency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creation.</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AI-generated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affordable.</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criticise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overuse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technology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creation.</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stress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devaluation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beauty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due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production.</a:t>
            </a:r>
            <a:endParaRPr lang="en-US" altLang="zh-CN" sz="2000" dirty="0"/>
          </a:p>
        </p:txBody>
      </p:sp>
      <p:sp>
        <p:nvSpPr>
          <p:cNvPr id="5" name="QC_6_AS.389_1#505c67406?vja=1&amp;pid=23fbaab0a&amp;color=0,0,0&amp;vtp=1"/>
          <p:cNvSpPr/>
          <p:nvPr/>
        </p:nvSpPr>
        <p:spPr>
          <a:xfrm>
            <a:off x="722376" y="2839847"/>
            <a:ext cx="10753344" cy="2294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推理判断题。根据第三段“As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AI</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floods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world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instant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beauty,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entering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era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‘aesthetic</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inflation’,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where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perfectly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composed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images,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poetic</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style,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movie-like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storytelling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available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anyone,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instantly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cost.This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makes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us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think</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whether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human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creations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still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value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beauty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effortless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ndless.”可知，人工智能让每个人都能随时且免费获得构图完美的图像、富有诗意的风格和电影般的叙事，这导致人类艺术的价值被贬低。因此，作者提及“审美膨胀”是为了强调“大规模生产导致美的贬值”这一现象。故选D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390_1#46aeddd2a?vja=1&amp;pid=23fbaab0a&amp;color=0,0,0&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3.How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author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develop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argument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passage?(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6_AN.391_1#46aeddd2a.bracket?vja=1&amp;pid=23fbaab0a&amp;color=0,0,0&amp;vpa=170&amp;vtp=1"/>
          <p:cNvSpPr/>
          <p:nvPr/>
        </p:nvSpPr>
        <p:spPr>
          <a:xfrm>
            <a:off x="7710742" y="896113"/>
            <a:ext cx="227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sz="2000" dirty="0"/>
          </a:p>
        </p:txBody>
      </p:sp>
      <p:sp>
        <p:nvSpPr>
          <p:cNvPr id="4" name="QC_6_BD.390_2#46aeddd2a.choices?vja=1&amp;pid=23fbaab0a&amp;color=0,0,0&amp;vtp=1"/>
          <p:cNvSpPr/>
          <p:nvPr/>
        </p:nvSpPr>
        <p:spPr>
          <a:xfrm>
            <a:off x="722376" y="1277747"/>
            <a:ext cx="10753344" cy="728853"/>
          </a:xfrm>
          <a:prstGeom prst="rect">
            <a:avLst/>
          </a:prstGeom>
          <a:noFill/>
        </p:spPr>
        <p:txBody>
          <a:bodyPr wrap="square" lIns="0" tIns="0" rIns="0" bIns="0" rtlCol="0" anchor="t"/>
          <a:lstStyle/>
          <a:p>
            <a:pPr>
              <a:lnSpc>
                <a:spcPct val="125000"/>
              </a:lnSpc>
              <a:tabLst>
                <a:tab pos="5483860" algn="l"/>
              </a:tabLst>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giving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examples.</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giving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definitions.</a:t>
            </a:r>
            <a:endParaRPr lang="en-US" altLang="zh-CN" sz="2000" dirty="0"/>
          </a:p>
          <a:p>
            <a:pPr>
              <a:lnSpc>
                <a:spcPct val="125000"/>
              </a:lnSpc>
              <a:tabLst>
                <a:tab pos="5483860" algn="l"/>
              </a:tabLst>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comparisons.</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classifications.</a:t>
            </a:r>
            <a:endParaRPr lang="en-US" altLang="zh-CN" sz="2000" dirty="0"/>
          </a:p>
        </p:txBody>
      </p:sp>
      <p:sp>
        <p:nvSpPr>
          <p:cNvPr id="5" name="QC_6_AS.392_1#46aeddd2a?vja=1&amp;pid=23fbaab0a&amp;color=0,0,0&amp;vtp=1"/>
          <p:cNvSpPr/>
          <p:nvPr/>
        </p:nvSpPr>
        <p:spPr>
          <a:xfrm>
            <a:off x="722376" y="2077847"/>
            <a:ext cx="10753344" cy="3056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推理判断题。结合全文内容可知，作者主要通过“对比”的方式展开论证。全文围绕“人类艺术”与“人工智能创作”的核心差异展开：开篇先将“人类创造力须付出努力”与“人工智能一键生成内容”对比，抛出“人类艺术如何存续”的核心问题；接着在分析《星月夜》等杰作的价值时，将“艺术承载人类故事，包含坚持与努力等元素”与“人工智能创作缺乏人类维度”对比，凸显人类艺术的独特性；随后在讨论“人类艺术的不完美”的意义时，又将“人类的挣扎才让创造力拥有了重量”与“人工智能虽技术完美但却空洞且毫无情感”对比，论证人类艺术不完美的价值；最后在结尾部分，通过“人工智能作为替代品”与“人工智能作为人类创作的协作者”的对比，明确了人工智能的合理定位。因此，“作对比”是本文的主要论证方法。故选C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392_2#46aeddd2a?vja=1&amp;pid=23fbaab0a&amp;color=0,0,0&amp;mp=1&amp;vtp=1&amp;bt=1"/>
          <p:cNvSpPr/>
          <p:nvPr/>
        </p:nvSpPr>
        <p:spPr>
          <a:xfrm>
            <a:off x="722376" y="900000"/>
            <a:ext cx="10753344" cy="3014853"/>
          </a:xfrm>
          <a:prstGeom prst="rect">
            <a:avLst/>
          </a:prstGeom>
          <a:noFill/>
        </p:spPr>
        <p:txBody>
          <a:bodyPr wrap="square" lIns="0" tIns="0" rIns="0" bIns="0" rtlCol="0" anchor="t"/>
          <a:lstStyle/>
          <a:p>
            <a:pPr algn="l">
              <a:lnSpc>
                <a:spcPct val="125000"/>
              </a:lnSpc>
            </a:pPr>
            <a:r>
              <a:rPr lang="en-US" altLang="zh-CN" sz="20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知识拓展</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文章或段落展开的常见方法</a:t>
            </a:r>
            <a:endParaRPr lang="en-US" altLang="zh-CN" sz="2000" dirty="0"/>
          </a:p>
          <a:p>
            <a:pPr algn="l">
              <a:lnSpc>
                <a:spcPct val="125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making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comparisons/contrasts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作比较/作对照</a:t>
            </a:r>
            <a:endParaRPr lang="en-US" altLang="zh-CN" sz="2000" dirty="0"/>
          </a:p>
          <a:p>
            <a:pPr algn="l">
              <a:lnSpc>
                <a:spcPct val="125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analysing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cause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effect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分析因果关系</a:t>
            </a:r>
            <a:endParaRPr lang="en-US" altLang="zh-CN" sz="2000" dirty="0"/>
          </a:p>
          <a:p>
            <a:pPr algn="l">
              <a:lnSpc>
                <a:spcPct val="125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listing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reasons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列举原因</a:t>
            </a:r>
            <a:endParaRPr lang="en-US" altLang="zh-CN" sz="2000" dirty="0"/>
          </a:p>
          <a:p>
            <a:pPr algn="l">
              <a:lnSpc>
                <a:spcPct val="125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listing/giving/using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examples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举例子</a:t>
            </a:r>
            <a:endParaRPr lang="en-US" altLang="zh-CN" sz="2000" dirty="0"/>
          </a:p>
          <a:p>
            <a:pPr algn="l">
              <a:lnSpc>
                <a:spcPct val="125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listing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figures/data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列数据</a:t>
            </a:r>
            <a:endParaRPr lang="en-US" altLang="zh-CN" sz="2000" dirty="0"/>
          </a:p>
          <a:p>
            <a:pPr algn="l">
              <a:lnSpc>
                <a:spcPct val="125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using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diagrams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使用图表</a:t>
            </a:r>
            <a:endParaRPr lang="en-US" altLang="zh-CN" sz="2000" dirty="0"/>
          </a:p>
          <a:p>
            <a:pPr algn="l">
              <a:lnSpc>
                <a:spcPct val="125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（following）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space/time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order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按照空间/时间顺序</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393_1#9b72f2724?vja=1&amp;pid=23fbaab0a&amp;color=0,0,0&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suitable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title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text?(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6_AN.394_1#9b72f2724.bracket?vja=1&amp;pid=23fbaab0a&amp;color=0,0,0&amp;vpa=171&amp;vtp=1"/>
          <p:cNvSpPr/>
          <p:nvPr/>
        </p:nvSpPr>
        <p:spPr>
          <a:xfrm>
            <a:off x="5172139" y="896113"/>
            <a:ext cx="227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sz="2000" dirty="0"/>
          </a:p>
        </p:txBody>
      </p:sp>
      <p:sp>
        <p:nvSpPr>
          <p:cNvPr id="4" name="QC_6_BD.393_2#9b72f2724.choices?vja=1&amp;pid=23fbaab0a&amp;color=0,0,0&amp;vtp=1"/>
          <p:cNvSpPr/>
          <p:nvPr/>
        </p:nvSpPr>
        <p:spPr>
          <a:xfrm>
            <a:off x="722376" y="1277747"/>
            <a:ext cx="10753344" cy="1490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Guide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Perfect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AI</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B.How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Create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AI</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C.Why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Human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Still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Matters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AI</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Revolution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Creation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Brought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AI</a:t>
            </a:r>
            <a:endParaRPr lang="en-US" altLang="zh-CN" sz="2000" dirty="0"/>
          </a:p>
        </p:txBody>
      </p:sp>
      <p:sp>
        <p:nvSpPr>
          <p:cNvPr id="5" name="QC_6_AS.395_1#9b72f2724?vja=1&amp;pid=23fbaab0a&amp;color=0,0,0&amp;vtp=1"/>
          <p:cNvSpPr/>
          <p:nvPr/>
        </p:nvSpPr>
        <p:spPr>
          <a:xfrm>
            <a:off x="722376" y="2839847"/>
            <a:ext cx="10753344" cy="1532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主旨大意题。文章开篇便提出问题：人类艺术如何存续？全文围绕“人工智能时代的人类艺术是否仍有价值、为何有价值”展开，先提出人工智能对人类艺术的挑战，再论证人类艺术因情感、努力、不完美等特质而不可替代，最后指出人类可与人工智能协作创作艺术。C项（为什么在人工智能时代人类艺术仍然重要）概括了文章的主要观点，适合做本文的标题。故选C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395_2#9b72f2724?vja=1&amp;pid=23fbaab0a&amp;color=0,0,0&amp;mp=1&amp;vtp=1&amp;bt=1"/>
          <p:cNvSpPr/>
          <p:nvPr/>
        </p:nvSpPr>
        <p:spPr>
          <a:xfrm>
            <a:off x="722376" y="900000"/>
            <a:ext cx="10753344" cy="351409"/>
          </a:xfrm>
          <a:prstGeom prst="rect">
            <a:avLst/>
          </a:prstGeom>
          <a:noFill/>
        </p:spPr>
        <p:txBody>
          <a:bodyPr wrap="square" lIns="0" tIns="0" rIns="0" bIns="0" rtlCol="0" anchor="t"/>
          <a:lstStyle/>
          <a:p>
            <a:pPr algn="l">
              <a:lnSpc>
                <a:spcPct val="125000"/>
              </a:lnSpc>
            </a:pPr>
            <a:r>
              <a:rPr lang="en-US" altLang="zh-CN" sz="20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长难句分析</a:t>
            </a:r>
            <a:endParaRPr lang="en-US" altLang="zh-CN" sz="2000" dirty="0"/>
          </a:p>
        </p:txBody>
      </p:sp>
      <p:pic>
        <p:nvPicPr>
          <p:cNvPr id="3" name="QC_6_AS.395_3#9b72f2724?vja=1&amp;pid=23fbaab0a&amp;color=0,0,0&amp;mp=1&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1737360" y="1384124"/>
            <a:ext cx="8723376" cy="3364992"/>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4" name="QC_6_AS.395_4#9b72f2724?vja=1&amp;pid=23fbaab0a&amp;color=0,0,0&amp;mp=1&amp;vtp=1"/>
          <p:cNvSpPr/>
          <p:nvPr/>
        </p:nvSpPr>
        <p:spPr>
          <a:xfrm>
            <a:off x="722376" y="4876624"/>
            <a:ext cx="10753344" cy="732409"/>
          </a:xfrm>
          <a:prstGeom prst="rect">
            <a:avLst/>
          </a:prstGeom>
          <a:noFill/>
        </p:spPr>
        <p:txBody>
          <a:bodyPr wrap="square" lIns="0" tIns="0" rIns="0" bIns="0" rtlCol="0" anchor="t"/>
          <a:lstStyle/>
          <a:p>
            <a:pPr algn="l">
              <a:lnSpc>
                <a:spcPct val="125000"/>
              </a:lnSpc>
            </a:pP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随着人工智能用即时之美充斥世界，我们正进入一个“审美膨胀”的时代，在这个时代里，任何人都能随时且免费获得构图完美的图像、诗意的风格和电影般的叙事。</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500"/>
                                        <p:tgtEl>
                                          <p:spTgt spid="3"/>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4">
                                            <p:bg/>
                                          </p:spTgt>
                                        </p:tgtEl>
                                        <p:attrNameLst>
                                          <p:attrName>style.visibility</p:attrName>
                                        </p:attrNameLst>
                                      </p:cBhvr>
                                      <p:to>
                                        <p:strVal val="visible"/>
                                      </p:to>
                                    </p:set>
                                    <p:animEffect transition="in" filter="fade">
                                      <p:cBhvr>
                                        <p:cTn id="16" dur="500"/>
                                        <p:tgtEl>
                                          <p:spTgt spid="4">
                                            <p:bg/>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4">
                                            <p:txEl>
                                              <p:pRg st="0" end="0"/>
                                            </p:txEl>
                                          </p:spTgt>
                                        </p:tgtEl>
                                        <p:attrNameLst>
                                          <p:attrName>style.visibility</p:attrName>
                                        </p:attrNameLst>
                                      </p:cBhvr>
                                      <p:to>
                                        <p:strVal val="visible"/>
                                      </p:to>
                                    </p:set>
                                    <p:animEffect transition="in" filter="fade">
                                      <p:cBhvr>
                                        <p:cTn id="19"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P spid="4" grpId="0" animBg="1" build="p"/>
    </p:bld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395_5#9b72f2724?vja=1&amp;pid=23fbaab0a&amp;color=0,0,0&amp;mp=1&amp;vtp=1&amp;bt=1"/>
          <p:cNvSpPr/>
          <p:nvPr/>
        </p:nvSpPr>
        <p:spPr>
          <a:xfrm>
            <a:off x="722376" y="900000"/>
            <a:ext cx="10753344" cy="351409"/>
          </a:xfrm>
          <a:prstGeom prst="rect">
            <a:avLst/>
          </a:prstGeom>
          <a:noFill/>
        </p:spPr>
        <p:txBody>
          <a:bodyPr wrap="square" lIns="0" tIns="0" rIns="0" bIns="0" rtlCol="0" anchor="t"/>
          <a:lstStyle/>
          <a:p>
            <a:pPr algn="l">
              <a:lnSpc>
                <a:spcPct val="125000"/>
              </a:lnSpc>
            </a:pPr>
            <a:r>
              <a:rPr lang="en-US" altLang="zh-CN" sz="20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文本解构</a:t>
            </a:r>
            <a:endParaRPr lang="en-US" altLang="zh-CN" sz="2000" dirty="0"/>
          </a:p>
        </p:txBody>
      </p:sp>
      <p:pic>
        <p:nvPicPr>
          <p:cNvPr id="3" name="QC_6_AS.395_6#9b72f2724?vja=1&amp;pid=23fbaab0a&amp;color=0,0,0&amp;mp=1&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3054096" y="1384124"/>
            <a:ext cx="6080760" cy="3648456"/>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396_1#46e559a94?vja=1&amp;pid=4cc1366e4&amp;color=0,0,0&amp;vtp=1&amp;bt=1"/>
          <p:cNvSpPr/>
          <p:nvPr/>
        </p:nvSpPr>
        <p:spPr>
          <a:xfrm>
            <a:off x="722376" y="900000"/>
            <a:ext cx="10753344" cy="4533202"/>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[四川成都2024高二期末</a:t>
            </a:r>
            <a:r>
              <a:rPr lang="en-US" altLang="zh-CN" sz="2000" b="0" i="0">
                <a:solidFill>
                  <a:srgbClr val="000000"/>
                </a:solidFill>
                <a:latin typeface="仿宋" panose="02010609060101010101" pitchFamily="34" charset="-122"/>
                <a:ea typeface="仿宋" panose="02010609060101010101" pitchFamily="34" charset="-122"/>
                <a:cs typeface="仿宋" panose="0201060906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dirty="0"/>
          </a:p>
          <a:p>
            <a:pPr algn="ctr">
              <a:lnSpc>
                <a:spcPct val="125000"/>
              </a:lnSpc>
            </a:pP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Managing</a:t>
            </a:r>
            <a:r>
              <a:rPr lang="en-US" altLang="zh-CN" sz="20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Conflict</a:t>
            </a:r>
            <a:r>
              <a:rPr lang="en-US" altLang="zh-CN" sz="20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Humour</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Laughter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powerful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tool.1.</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humour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resolve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disagreements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strengthen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relationships.</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joke.Humour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overcome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conflict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parties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joke.2.</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likely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appreciate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joke,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good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fun”.When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joke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one-sided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rather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mutual</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damage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relationship.</a:t>
            </a:r>
            <a:endParaRPr lang="en-US" altLang="zh-CN" sz="2000" dirty="0"/>
          </a:p>
          <a:p>
            <a:pPr algn="just">
              <a:lnSpc>
                <a:spcPct val="125000"/>
              </a:lnSpc>
            </a:pP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Humour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helps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challenges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life.But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humour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healthy.For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example,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sometimes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cover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avoiding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painful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emotions.You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funny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truth,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truth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funny.When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create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confusion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mistrust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relationships.</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#2.3</a:t>
            </a:r>
            <a:endParaRPr lang="en-US" altLang="zh-CN" sz="2000" dirty="0"/>
          </a:p>
        </p:txBody>
      </p:sp>
      <p:sp>
        <p:nvSpPr>
          <p:cNvPr id="3" name="QM_5_AN.397_1#46e559a94.blank?vja=1&amp;pid=4cc1366e4&amp;color=0,0,0&amp;vpa=172&amp;vtp=1"/>
          <p:cNvSpPr/>
          <p:nvPr/>
        </p:nvSpPr>
        <p:spPr>
          <a:xfrm>
            <a:off x="4658932" y="1623900"/>
            <a:ext cx="198438"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F</a:t>
            </a:r>
            <a:endParaRPr lang="en-US" altLang="zh-CN" sz="2000" dirty="0"/>
          </a:p>
        </p:txBody>
      </p:sp>
      <p:sp>
        <p:nvSpPr>
          <p:cNvPr id="4" name="QM_5_AN.398_1#46e559a94.blank?vja=1&amp;pid=4cc1366e4&amp;color=0,0,0&amp;vpa=173&amp;vtp=1"/>
          <p:cNvSpPr/>
          <p:nvPr/>
        </p:nvSpPr>
        <p:spPr>
          <a:xfrm>
            <a:off x="4519803" y="2766900"/>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sz="2000" dirty="0"/>
          </a:p>
        </p:txBody>
      </p:sp>
      <p:sp>
        <p:nvSpPr>
          <p:cNvPr id="5" name="QM_5_AN.399_1#46e559a94.blank?vja=1&amp;pid=4cc1366e4&amp;color=0,0,0&amp;vpa=174&amp;vtp=1"/>
          <p:cNvSpPr/>
          <p:nvPr/>
        </p:nvSpPr>
        <p:spPr>
          <a:xfrm>
            <a:off x="1481201" y="3909900"/>
            <a:ext cx="227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400_1#46e559a94?vja=1&amp;pid=4cc1366e4&amp;color=0,0,0&amp;mp=1&amp;vtp=1&amp;bt=1"/>
          <p:cNvSpPr/>
          <p:nvPr/>
        </p:nvSpPr>
        <p:spPr>
          <a:xfrm>
            <a:off x="722376" y="900000"/>
            <a:ext cx="10753344" cy="3390202"/>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Develop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smart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sense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humour.Some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easier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others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humour,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especially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tense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situations.If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efforts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over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start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self-deprecating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humour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（自嘲）.We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themselves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seriously.After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nobody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perfect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mistakes.So,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joke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it.4.</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（发掘）</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playful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side.Fearing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rejection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attempting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humour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understandable.However,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important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point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comedian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humour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manage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conflict.The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point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impress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person,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simply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lighten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mood.5.</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lower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person’s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defences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positive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mind.</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#2.5</a:t>
            </a:r>
            <a:endParaRPr lang="en-US" altLang="zh-CN" sz="2000" dirty="0"/>
          </a:p>
        </p:txBody>
      </p:sp>
      <p:sp>
        <p:nvSpPr>
          <p:cNvPr id="3" name="QM_5_AN.401_1#46e559a94.blank?vja=1&amp;pid=4cc1366e4&amp;color=0,0,0&amp;mp=1&amp;vpa=175&amp;vtp=1"/>
          <p:cNvSpPr/>
          <p:nvPr/>
        </p:nvSpPr>
        <p:spPr>
          <a:xfrm>
            <a:off x="10397554" y="2004900"/>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G</a:t>
            </a:r>
            <a:endParaRPr lang="en-US" altLang="zh-CN" sz="2000" dirty="0"/>
          </a:p>
        </p:txBody>
      </p:sp>
      <p:sp>
        <p:nvSpPr>
          <p:cNvPr id="4" name="QM_5_AN.402_1#46e559a94.blank?vja=1&amp;pid=4cc1366e4&amp;color=0,0,0&amp;mp=1&amp;vpa=176&amp;vtp=1"/>
          <p:cNvSpPr/>
          <p:nvPr/>
        </p:nvSpPr>
        <p:spPr>
          <a:xfrm>
            <a:off x="1614551" y="3528900"/>
            <a:ext cx="212725"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E</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403_1#46e559a94?vja=1&amp;pid=4cc1366e4&amp;color=0,0,0&amp;vtp=1&amp;bt=1"/>
          <p:cNvSpPr/>
          <p:nvPr/>
        </p:nvSpPr>
        <p:spPr>
          <a:xfrm>
            <a:off x="722376" y="896112"/>
            <a:ext cx="10753344" cy="2628202"/>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jokes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easy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understand.</a:t>
            </a:r>
            <a:endParaRPr lang="en-US" altLang="zh-CN" sz="2000" dirty="0"/>
          </a:p>
          <a:p>
            <a:pPr algn="l">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B.Avoid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humour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facing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challenges.</a:t>
            </a:r>
            <a:endParaRPr lang="en-US" altLang="zh-CN" sz="2000" dirty="0"/>
          </a:p>
          <a:p>
            <a:pPr algn="l">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C.Don’t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humour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cover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emotions.</a:t>
            </a:r>
            <a:endParaRPr lang="en-US" altLang="zh-CN" sz="2000" dirty="0"/>
          </a:p>
          <a:p>
            <a:pPr algn="l">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important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sensitive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person.</a:t>
            </a:r>
            <a:endParaRPr lang="en-US" altLang="zh-CN" sz="2000" dirty="0"/>
          </a:p>
          <a:p>
            <a:pPr algn="l">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E.Therefore,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afraid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simply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silly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kid.</a:t>
            </a:r>
            <a:endParaRPr lang="en-US" altLang="zh-CN" sz="2000" dirty="0"/>
          </a:p>
          <a:p>
            <a:pPr algn="l">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brings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closer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together,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manages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conflict,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reduces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tension.</a:t>
            </a:r>
            <a:endParaRPr lang="en-US" altLang="zh-CN" sz="2000" dirty="0"/>
          </a:p>
          <a:p>
            <a:pPr algn="l">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G.Even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joke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falls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flat,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person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risk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offending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yourself.</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#7</a:t>
            </a:r>
            <a:endParaRPr lang="en-US" altLang="zh-CN" sz="2000" dirty="0"/>
          </a:p>
        </p:txBody>
      </p:sp>
      <p:sp>
        <p:nvSpPr>
          <p:cNvPr id="3" name="QM_5_EX.404_1#46e559a94?vja=1&amp;pid=4cc1366e4&amp;color=0,0,0&amp;vtp=1"/>
          <p:cNvSpPr/>
          <p:nvPr/>
        </p:nvSpPr>
        <p:spPr>
          <a:xfrm>
            <a:off x="722376" y="3539807"/>
            <a:ext cx="10966450" cy="351409"/>
          </a:xfrm>
          <a:prstGeom prst="rect">
            <a:avLst/>
          </a:prstGeom>
          <a:noFill/>
        </p:spPr>
        <p:txBody>
          <a:bodyPr wrap="square" lIns="0" tIns="0" rIns="0" bIns="0" rtlCol="0" anchor="t"/>
          <a:lstStyle/>
          <a:p>
            <a:pPr algn="l">
              <a:lnSpc>
                <a:spcPct val="125000"/>
              </a:lnSpc>
            </a:pPr>
            <a:r>
              <a:rPr lang="en-US" altLang="zh-CN" sz="2000" b="1" i="0" spc="-10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【语篇导读】</a:t>
            </a:r>
            <a:r>
              <a:rPr lang="en-US" altLang="zh-CN" sz="2000" b="0" i="0" spc="-10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本文是一篇说明文，主要就如何运用幽默来解决冲突和加强人际关系提供了建议和指导。</a:t>
            </a:r>
            <a:endParaRPr lang="en-US" altLang="zh-CN" sz="2000" spc="-1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6_BD#099cb8ea6?vja=1&amp;pid=8fa78415e&amp;color=0,0,0&amp;vtp=1&amp;bt=1"/>
          <p:cNvSpPr/>
          <p:nvPr/>
        </p:nvSpPr>
        <p:spPr>
          <a:xfrm>
            <a:off x="722376" y="896112"/>
            <a:ext cx="10753344" cy="347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根据提示补全句子。</a:t>
            </a:r>
            <a:endParaRPr lang="en-US" altLang="zh-CN" sz="2000" dirty="0"/>
          </a:p>
        </p:txBody>
      </p:sp>
      <p:sp>
        <p:nvSpPr>
          <p:cNvPr id="3" name="QB_6_BD.31_1#89212beae?vja=1&amp;pid=8fa78415e&amp;color=0,0,0&amp;vtp=1"/>
          <p:cNvSpPr/>
          <p:nvPr/>
        </p:nvSpPr>
        <p:spPr>
          <a:xfrm>
            <a:off x="722376" y="1277747"/>
            <a:ext cx="10753344" cy="1109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1.他对这个问题的回答和她的完全一样，这让当时在场的每个人都感到惊讶。（identical）</a:t>
            </a:r>
            <a:endParaRPr lang="en-US" altLang="zh-CN" sz="2000" dirty="0"/>
          </a:p>
          <a:p>
            <a:pPr algn="just">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response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question</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surprised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everyone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present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a:t>
            </a:r>
            <a:endParaRPr lang="en-US" altLang="zh-CN" sz="2000" dirty="0"/>
          </a:p>
        </p:txBody>
      </p:sp>
      <p:sp>
        <p:nvSpPr>
          <p:cNvPr id="4" name="QB_6_AN.32_1#89212beae.blank?vja=1&amp;pid=8fa78415e&amp;color=0,0,0&amp;vpa=11&amp;vtp=1"/>
          <p:cNvSpPr/>
          <p:nvPr/>
        </p:nvSpPr>
        <p:spPr>
          <a:xfrm>
            <a:off x="4143439" y="1620647"/>
            <a:ext cx="452438"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was</a:t>
            </a:r>
            <a:endParaRPr lang="en-US" altLang="zh-CN" sz="2000" dirty="0"/>
          </a:p>
        </p:txBody>
      </p:sp>
      <p:sp>
        <p:nvSpPr>
          <p:cNvPr id="5" name="QB_6_AN.33_1#89212beae.blank?vja=1&amp;pid=8fa78415e&amp;color=0,0,0&amp;vpa=12&amp;vtp=1"/>
          <p:cNvSpPr/>
          <p:nvPr/>
        </p:nvSpPr>
        <p:spPr>
          <a:xfrm>
            <a:off x="4939729" y="1620647"/>
            <a:ext cx="928688"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identical</a:t>
            </a:r>
            <a:endParaRPr lang="en-US" altLang="zh-CN" sz="2000" dirty="0"/>
          </a:p>
        </p:txBody>
      </p:sp>
      <p:sp>
        <p:nvSpPr>
          <p:cNvPr id="6" name="QB_6_AN.34_1#89212beae.blank?vja=1&amp;pid=8fa78415e&amp;color=0,0,0&amp;vpa=13&amp;vtp=1"/>
          <p:cNvSpPr/>
          <p:nvPr/>
        </p:nvSpPr>
        <p:spPr>
          <a:xfrm>
            <a:off x="6180519" y="1620647"/>
            <a:ext cx="7747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to/with</a:t>
            </a:r>
            <a:endParaRPr lang="en-US" altLang="zh-CN" sz="2000" dirty="0"/>
          </a:p>
        </p:txBody>
      </p:sp>
      <p:sp>
        <p:nvSpPr>
          <p:cNvPr id="7" name="QB_6_BD.35_1#05ab0033f?vja=1&amp;pid=8fa78415e&amp;color=0,0,0&amp;vtp=1"/>
          <p:cNvSpPr/>
          <p:nvPr/>
        </p:nvSpPr>
        <p:spPr>
          <a:xfrm>
            <a:off x="722376" y="2420747"/>
            <a:ext cx="10753344" cy="1113155"/>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2.众所周知，积极的自我印象能够增强你的自信并减少考试焦虑。（boost）</a:t>
            </a:r>
            <a:endParaRPr lang="en-US" altLang="zh-CN" sz="2000" dirty="0"/>
          </a:p>
          <a:p>
            <a:pPr algn="just">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positive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self-image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widely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known</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lower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exam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anxiety.</a:t>
            </a:r>
            <a:endParaRPr lang="en-US" altLang="zh-CN" sz="2000" dirty="0"/>
          </a:p>
        </p:txBody>
      </p:sp>
      <p:sp>
        <p:nvSpPr>
          <p:cNvPr id="8" name="QB_6_AN.36_1#05ab0033f.blank?vja=1&amp;pid=8fa78415e&amp;color=0,0,0&amp;vpa=14&amp;vtp=1"/>
          <p:cNvSpPr/>
          <p:nvPr/>
        </p:nvSpPr>
        <p:spPr>
          <a:xfrm>
            <a:off x="6551040" y="2763647"/>
            <a:ext cx="606425"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boost</a:t>
            </a:r>
            <a:endParaRPr lang="en-US" altLang="zh-CN" sz="2000" dirty="0"/>
          </a:p>
        </p:txBody>
      </p:sp>
      <p:sp>
        <p:nvSpPr>
          <p:cNvPr id="9" name="QB_6_AN.37_1#05ab0033f.blank?vja=1&amp;pid=8fa78415e&amp;color=0,0,0&amp;vpa=15&amp;vtp=1"/>
          <p:cNvSpPr/>
          <p:nvPr/>
        </p:nvSpPr>
        <p:spPr>
          <a:xfrm>
            <a:off x="7452233" y="2750947"/>
            <a:ext cx="522288"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your</a:t>
            </a:r>
            <a:endParaRPr lang="en-US" altLang="zh-CN" sz="2000" dirty="0"/>
          </a:p>
        </p:txBody>
      </p:sp>
      <p:sp>
        <p:nvSpPr>
          <p:cNvPr id="10" name="QB_6_AN.38_1#05ab0033f.blank?vja=1&amp;pid=8fa78415e&amp;color=0,0,0&amp;vpa=16&amp;vtp=1"/>
          <p:cNvSpPr/>
          <p:nvPr/>
        </p:nvSpPr>
        <p:spPr>
          <a:xfrm>
            <a:off x="8239125" y="2763647"/>
            <a:ext cx="1169988"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confidence</a:t>
            </a:r>
            <a:endParaRPr lang="en-US" altLang="zh-CN" sz="2000" dirty="0"/>
          </a:p>
        </p:txBody>
      </p:sp>
      <p:sp>
        <p:nvSpPr>
          <p:cNvPr id="11" name="QB_6_BD.39_1#458002525?vja=1&amp;pid=8fa78415e&amp;color=0,0,0&amp;vtp=1"/>
          <p:cNvSpPr/>
          <p:nvPr/>
        </p:nvSpPr>
        <p:spPr>
          <a:xfrm>
            <a:off x="722376" y="3573145"/>
            <a:ext cx="10753344" cy="2252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3.这部电影的特效非常棒，以至于给我们留下了深刻的印象。</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fantastic</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film’s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special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effects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a:t>
            </a:r>
            <a:endPar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marR="0" lvl="0" indent="0" defTabSz="914400" rtl="0" eaLnBrk="1" fontAlgn="auto" latinLnBrk="0" hangingPunct="1">
              <a:lnSpc>
                <a:spcPct val="125000"/>
              </a:lnSpc>
              <a:spcBef>
                <a:spcPts val="0"/>
              </a:spcBef>
              <a:spcAft>
                <a:spcPts val="0"/>
              </a:spcAft>
              <a:buClrTx/>
              <a:buSzTx/>
              <a:buFontTx/>
              <a:buNone/>
              <a:defRPr/>
            </a:pP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4.他懒得阅读用法说明，最后把机器弄坏了。（bother）</a:t>
            </a:r>
            <a:endParaRPr kumimoji="0" lang="en-US" altLang="zh-CN" sz="20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ct val="125000"/>
              </a:lnSpc>
              <a:spcBef>
                <a:spcPts val="0"/>
              </a:spcBef>
              <a:spcAft>
                <a:spcPts val="0"/>
              </a:spcAft>
              <a:buClrTx/>
              <a:buSzTx/>
              <a:buFontTx/>
              <a:buNone/>
              <a:defRPr/>
            </a:pP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He</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didn’t</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_______ ___ _____ ____ ___________</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and</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ended</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up</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breaking</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the</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machine.</a:t>
            </a:r>
            <a:endParaRPr kumimoji="0" lang="en-US" altLang="zh-CN" sz="20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ct val="125000"/>
              </a:lnSpc>
              <a:spcBef>
                <a:spcPts val="0"/>
              </a:spcBef>
              <a:spcAft>
                <a:spcPts val="0"/>
              </a:spcAft>
              <a:buClrTx/>
              <a:buSzTx/>
              <a:buFontTx/>
              <a:buNone/>
              <a:defRPr/>
            </a:pP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5.他能否按时完成任务非常重要。（主语从句）</a:t>
            </a:r>
            <a:endParaRPr kumimoji="0" lang="en-US" altLang="zh-CN" sz="20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ct val="125000"/>
              </a:lnSpc>
              <a:spcBef>
                <a:spcPts val="0"/>
              </a:spcBef>
              <a:spcAft>
                <a:spcPts val="0"/>
              </a:spcAft>
              <a:buClrTx/>
              <a:buSzTx/>
              <a:buFontTx/>
              <a:buNone/>
              <a:defRPr/>
            </a:pP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_________ ____ ____ ______________ __________ _____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on</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time</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is</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of</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great</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importance.</a:t>
            </a:r>
            <a:endParaRPr lang="en-US" altLang="zh-CN" sz="2000" dirty="0"/>
          </a:p>
        </p:txBody>
      </p:sp>
      <p:sp>
        <p:nvSpPr>
          <p:cNvPr id="12" name="QB_6_AN.40_1#458002525.blank?vja=1&amp;pid=8fa78415e&amp;color=0,0,0&amp;vpa=17&amp;vtp=1"/>
          <p:cNvSpPr/>
          <p:nvPr/>
        </p:nvSpPr>
        <p:spPr>
          <a:xfrm>
            <a:off x="6461633" y="3916045"/>
            <a:ext cx="121126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leave/make</a:t>
            </a:r>
            <a:endParaRPr lang="en-US" altLang="zh-CN" sz="2000" dirty="0"/>
          </a:p>
        </p:txBody>
      </p:sp>
      <p:sp>
        <p:nvSpPr>
          <p:cNvPr id="13" name="QB_6_AN.41_1#458002525.blank?vja=1&amp;pid=8fa78415e&amp;color=0,0,0&amp;vpa=18&amp;vtp=1"/>
          <p:cNvSpPr/>
          <p:nvPr/>
        </p:nvSpPr>
        <p:spPr>
          <a:xfrm>
            <a:off x="7998333" y="3916045"/>
            <a:ext cx="16986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14" name="QB_6_AN.42_1#458002525.blank?vja=1&amp;pid=8fa78415e&amp;color=0,0,0&amp;vpa=19&amp;vtp=1"/>
          <p:cNvSpPr/>
          <p:nvPr/>
        </p:nvSpPr>
        <p:spPr>
          <a:xfrm>
            <a:off x="8442833" y="3903345"/>
            <a:ext cx="536575"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deep</a:t>
            </a:r>
            <a:endParaRPr lang="en-US" altLang="zh-CN" sz="2000" dirty="0"/>
          </a:p>
        </p:txBody>
      </p:sp>
      <p:sp>
        <p:nvSpPr>
          <p:cNvPr id="15" name="QB_6_AN.43_1#458002525.blank?vja=1&amp;pid=8fa78415e&amp;color=0,0,0&amp;vpa=20&amp;vtp=1"/>
          <p:cNvSpPr/>
          <p:nvPr/>
        </p:nvSpPr>
        <p:spPr>
          <a:xfrm>
            <a:off x="9217533" y="3903345"/>
            <a:ext cx="11684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impression</a:t>
            </a:r>
            <a:endParaRPr lang="en-US" altLang="zh-CN" sz="2000" dirty="0"/>
          </a:p>
        </p:txBody>
      </p:sp>
      <p:sp>
        <p:nvSpPr>
          <p:cNvPr id="16" name="QB_6_AN.44_1#458002525.blank?vja=1&amp;pid=8fa78415e&amp;color=0,0,0&amp;vpa=21&amp;vtp=1"/>
          <p:cNvSpPr/>
          <p:nvPr/>
        </p:nvSpPr>
        <p:spPr>
          <a:xfrm>
            <a:off x="10652633" y="3916045"/>
            <a:ext cx="31115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on</a:t>
            </a:r>
            <a:endParaRPr lang="en-US" altLang="zh-CN" sz="2000" dirty="0"/>
          </a:p>
        </p:txBody>
      </p:sp>
      <p:sp>
        <p:nvSpPr>
          <p:cNvPr id="18" name="QB_6_AN.46_1#458002525.blank?vja=1&amp;pid=8fa78415e&amp;color=0,0,0&amp;vpa=22&amp;vtp=1"/>
          <p:cNvSpPr/>
          <p:nvPr/>
        </p:nvSpPr>
        <p:spPr>
          <a:xfrm>
            <a:off x="1946529" y="4678045"/>
            <a:ext cx="70485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bother</a:t>
            </a:r>
            <a:endParaRPr lang="en-US" altLang="zh-CN" sz="2000" dirty="0"/>
          </a:p>
        </p:txBody>
      </p:sp>
      <p:sp>
        <p:nvSpPr>
          <p:cNvPr id="19" name="QB_6_AN.47_1#458002525.blank?vja=1&amp;pid=8fa78415e&amp;color=0,0,0&amp;vpa=23&amp;vtp=1"/>
          <p:cNvSpPr/>
          <p:nvPr/>
        </p:nvSpPr>
        <p:spPr>
          <a:xfrm>
            <a:off x="2937129" y="4678045"/>
            <a:ext cx="2540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a:t>
            </a:r>
            <a:endParaRPr lang="en-US" altLang="zh-CN" sz="2000" dirty="0"/>
          </a:p>
        </p:txBody>
      </p:sp>
      <p:sp>
        <p:nvSpPr>
          <p:cNvPr id="20" name="QB_6_AN.48_1#458002525.blank?vja=1&amp;pid=8fa78415e&amp;color=0,0,0&amp;vpa=24&amp;vtp=1"/>
          <p:cNvSpPr/>
          <p:nvPr/>
        </p:nvSpPr>
        <p:spPr>
          <a:xfrm>
            <a:off x="3445129" y="4678045"/>
            <a:ext cx="4937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read</a:t>
            </a:r>
            <a:endParaRPr lang="en-US" altLang="zh-CN" sz="2000" dirty="0"/>
          </a:p>
        </p:txBody>
      </p:sp>
      <p:sp>
        <p:nvSpPr>
          <p:cNvPr id="21" name="QB_6_AN.49_1#458002525.blank?vja=1&amp;pid=8fa78415e&amp;color=0,0,0&amp;vpa=25&amp;vtp=1"/>
          <p:cNvSpPr/>
          <p:nvPr/>
        </p:nvSpPr>
        <p:spPr>
          <a:xfrm>
            <a:off x="4207129" y="4678045"/>
            <a:ext cx="3667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the</a:t>
            </a:r>
            <a:endParaRPr lang="en-US" altLang="zh-CN" sz="2000" dirty="0"/>
          </a:p>
        </p:txBody>
      </p:sp>
      <p:sp>
        <p:nvSpPr>
          <p:cNvPr id="22" name="QB_6_AN.50_1#458002525.blank?vja=1&amp;pid=8fa78415e&amp;color=0,0,0&amp;vpa=26&amp;vtp=1"/>
          <p:cNvSpPr/>
          <p:nvPr/>
        </p:nvSpPr>
        <p:spPr>
          <a:xfrm>
            <a:off x="4854829" y="4678045"/>
            <a:ext cx="123825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instructions</a:t>
            </a:r>
            <a:endParaRPr lang="en-US" altLang="zh-CN" sz="2000" dirty="0"/>
          </a:p>
        </p:txBody>
      </p:sp>
      <p:sp>
        <p:nvSpPr>
          <p:cNvPr id="24" name="QB_6_AN.52_1#458002525.blank?vja=1&amp;pid=8fa78415e&amp;color=0,0,0&amp;vpa=27&amp;vtp=1"/>
          <p:cNvSpPr/>
          <p:nvPr/>
        </p:nvSpPr>
        <p:spPr>
          <a:xfrm>
            <a:off x="808101" y="5440045"/>
            <a:ext cx="930275"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Whether</a:t>
            </a:r>
            <a:endParaRPr lang="en-US" altLang="zh-CN" sz="2000" dirty="0"/>
          </a:p>
        </p:txBody>
      </p:sp>
      <p:sp>
        <p:nvSpPr>
          <p:cNvPr id="25" name="QB_6_AN.53_1#458002525.blank?vja=1&amp;pid=8fa78415e&amp;color=0,0,0&amp;vpa=28&amp;vtp=1"/>
          <p:cNvSpPr/>
          <p:nvPr/>
        </p:nvSpPr>
        <p:spPr>
          <a:xfrm>
            <a:off x="2078101" y="5440045"/>
            <a:ext cx="29686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he</a:t>
            </a:r>
            <a:endParaRPr lang="en-US" altLang="zh-CN" sz="2000" dirty="0"/>
          </a:p>
        </p:txBody>
      </p:sp>
      <p:sp>
        <p:nvSpPr>
          <p:cNvPr id="26" name="QB_6_AN.54_1#458002525.blank?vja=1&amp;pid=8fa78415e&amp;color=0,0,0&amp;vpa=29&amp;vtp=1"/>
          <p:cNvSpPr/>
          <p:nvPr/>
        </p:nvSpPr>
        <p:spPr>
          <a:xfrm>
            <a:off x="2649601" y="5440045"/>
            <a:ext cx="409575"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can</a:t>
            </a:r>
            <a:endParaRPr lang="en-US" altLang="zh-CN" sz="2000" dirty="0"/>
          </a:p>
        </p:txBody>
      </p:sp>
      <p:sp>
        <p:nvSpPr>
          <p:cNvPr id="27" name="QB_6_AN.55_1#458002525.blank?vja=1&amp;pid=8fa78415e&amp;color=0,0,0&amp;vpa=30&amp;vtp=1"/>
          <p:cNvSpPr/>
          <p:nvPr/>
        </p:nvSpPr>
        <p:spPr>
          <a:xfrm>
            <a:off x="3310001" y="5427345"/>
            <a:ext cx="163195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finish/complete</a:t>
            </a:r>
            <a:endParaRPr lang="en-US" altLang="zh-CN" sz="2000" dirty="0"/>
          </a:p>
        </p:txBody>
      </p:sp>
      <p:sp>
        <p:nvSpPr>
          <p:cNvPr id="28" name="QB_6_AN.56_1#458002525.blank?vja=1&amp;pid=8fa78415e&amp;color=0,0,0&amp;vpa=31&amp;vtp=1"/>
          <p:cNvSpPr/>
          <p:nvPr/>
        </p:nvSpPr>
        <p:spPr>
          <a:xfrm>
            <a:off x="5202301" y="5440045"/>
            <a:ext cx="11668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his/the/this</a:t>
            </a:r>
            <a:endParaRPr lang="en-US" altLang="zh-CN" sz="2000" dirty="0"/>
          </a:p>
        </p:txBody>
      </p:sp>
      <p:sp>
        <p:nvSpPr>
          <p:cNvPr id="29" name="QB_6_AN.57_1#458002525.blank?vja=1&amp;pid=8fa78415e&amp;color=0,0,0&amp;vpa=32&amp;vtp=1"/>
          <p:cNvSpPr/>
          <p:nvPr/>
        </p:nvSpPr>
        <p:spPr>
          <a:xfrm>
            <a:off x="6624701" y="5440045"/>
            <a:ext cx="465138"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task</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8">
                                            <p:bg/>
                                          </p:spTgt>
                                        </p:tgtEl>
                                        <p:attrNameLst>
                                          <p:attrName>style.visibility</p:attrName>
                                        </p:attrNameLst>
                                      </p:cBhvr>
                                      <p:to>
                                        <p:strVal val="visible"/>
                                      </p:to>
                                    </p:set>
                                    <p:animEffect transition="in" filter="fade">
                                      <p:cBhvr>
                                        <p:cTn id="31" dur="500"/>
                                        <p:tgtEl>
                                          <p:spTgt spid="8">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8">
                                            <p:txEl>
                                              <p:pRg st="0" end="0"/>
                                            </p:txEl>
                                          </p:spTgt>
                                        </p:tgtEl>
                                        <p:attrNameLst>
                                          <p:attrName>style.visibility</p:attrName>
                                        </p:attrNameLst>
                                      </p:cBhvr>
                                      <p:to>
                                        <p:strVal val="visible"/>
                                      </p:to>
                                    </p:set>
                                    <p:animEffect transition="in" filter="fade">
                                      <p:cBhvr>
                                        <p:cTn id="34" dur="500"/>
                                        <p:tgtEl>
                                          <p:spTgt spid="8">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12">
                                            <p:bg/>
                                          </p:spTgt>
                                        </p:tgtEl>
                                        <p:attrNameLst>
                                          <p:attrName>style.visibility</p:attrName>
                                        </p:attrNameLst>
                                      </p:cBhvr>
                                      <p:to>
                                        <p:strVal val="visible"/>
                                      </p:to>
                                    </p:set>
                                    <p:animEffect transition="in" filter="fade">
                                      <p:cBhvr>
                                        <p:cTn id="55" dur="500"/>
                                        <p:tgtEl>
                                          <p:spTgt spid="12">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2">
                                            <p:txEl>
                                              <p:pRg st="0" end="0"/>
                                            </p:txEl>
                                          </p:spTgt>
                                        </p:tgtEl>
                                        <p:attrNameLst>
                                          <p:attrName>style.visibility</p:attrName>
                                        </p:attrNameLst>
                                      </p:cBhvr>
                                      <p:to>
                                        <p:strVal val="visible"/>
                                      </p:to>
                                    </p:set>
                                    <p:animEffect transition="in" filter="fade">
                                      <p:cBhvr>
                                        <p:cTn id="58" dur="500"/>
                                        <p:tgtEl>
                                          <p:spTgt spid="12">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3">
                                            <p:bg/>
                                          </p:spTgt>
                                        </p:tgtEl>
                                        <p:attrNameLst>
                                          <p:attrName>style.visibility</p:attrName>
                                        </p:attrNameLst>
                                      </p:cBhvr>
                                      <p:to>
                                        <p:strVal val="visible"/>
                                      </p:to>
                                    </p:set>
                                    <p:animEffect transition="in" filter="fade">
                                      <p:cBhvr>
                                        <p:cTn id="63" dur="500"/>
                                        <p:tgtEl>
                                          <p:spTgt spid="13">
                                            <p:bg/>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3">
                                            <p:txEl>
                                              <p:pRg st="0" end="0"/>
                                            </p:txEl>
                                          </p:spTgt>
                                        </p:tgtEl>
                                        <p:attrNameLst>
                                          <p:attrName>style.visibility</p:attrName>
                                        </p:attrNameLst>
                                      </p:cBhvr>
                                      <p:to>
                                        <p:strVal val="visible"/>
                                      </p:to>
                                    </p:set>
                                    <p:animEffect transition="in" filter="fade">
                                      <p:cBhvr>
                                        <p:cTn id="66" dur="500"/>
                                        <p:tgtEl>
                                          <p:spTgt spid="13">
                                            <p:txEl>
                                              <p:pRg st="0" end="0"/>
                                            </p:txEl>
                                          </p:spTgt>
                                        </p:tgtEl>
                                      </p:cBhvr>
                                    </p:animEffect>
                                  </p:childTnLst>
                                </p:cTn>
                              </p:par>
                            </p:childTnLst>
                          </p:cTn>
                        </p:par>
                      </p:childTnLst>
                    </p:cTn>
                  </p:par>
                  <p:par>
                    <p:cTn id="67" fill="hold">
                      <p:stCondLst>
                        <p:cond delay="indefinite"/>
                      </p:stCondLst>
                      <p:childTnLst>
                        <p:par>
                          <p:cTn id="68" fill="hold">
                            <p:stCondLst>
                              <p:cond delay="0"/>
                            </p:stCondLst>
                            <p:childTnLst>
                              <p:par>
                                <p:cTn id="69" presetID="10" presetClass="entr" presetSubtype="0" fill="hold" grpId="0" nodeType="clickEffect">
                                  <p:stCondLst>
                                    <p:cond delay="0"/>
                                  </p:stCondLst>
                                  <p:childTnLst>
                                    <p:set>
                                      <p:cBhvr>
                                        <p:cTn id="70" dur="1" fill="hold">
                                          <p:stCondLst>
                                            <p:cond delay="0"/>
                                          </p:stCondLst>
                                        </p:cTn>
                                        <p:tgtEl>
                                          <p:spTgt spid="14">
                                            <p:bg/>
                                          </p:spTgt>
                                        </p:tgtEl>
                                        <p:attrNameLst>
                                          <p:attrName>style.visibility</p:attrName>
                                        </p:attrNameLst>
                                      </p:cBhvr>
                                      <p:to>
                                        <p:strVal val="visible"/>
                                      </p:to>
                                    </p:set>
                                    <p:animEffect transition="in" filter="fade">
                                      <p:cBhvr>
                                        <p:cTn id="71" dur="500"/>
                                        <p:tgtEl>
                                          <p:spTgt spid="14">
                                            <p:bg/>
                                          </p:spTgt>
                                        </p:tgtEl>
                                      </p:cBhvr>
                                    </p:animEffect>
                                  </p:childTnLst>
                                </p:cTn>
                              </p:par>
                              <p:par>
                                <p:cTn id="72" presetID="10" presetClass="entr" presetSubtype="0" fill="hold" grpId="0" nodeType="withEffect">
                                  <p:stCondLst>
                                    <p:cond delay="0"/>
                                  </p:stCondLst>
                                  <p:childTnLst>
                                    <p:set>
                                      <p:cBhvr>
                                        <p:cTn id="73" dur="1" fill="hold">
                                          <p:stCondLst>
                                            <p:cond delay="0"/>
                                          </p:stCondLst>
                                        </p:cTn>
                                        <p:tgtEl>
                                          <p:spTgt spid="14">
                                            <p:txEl>
                                              <p:pRg st="0" end="0"/>
                                            </p:txEl>
                                          </p:spTgt>
                                        </p:tgtEl>
                                        <p:attrNameLst>
                                          <p:attrName>style.visibility</p:attrName>
                                        </p:attrNameLst>
                                      </p:cBhvr>
                                      <p:to>
                                        <p:strVal val="visible"/>
                                      </p:to>
                                    </p:set>
                                    <p:animEffect transition="in" filter="fade">
                                      <p:cBhvr>
                                        <p:cTn id="74" dur="500"/>
                                        <p:tgtEl>
                                          <p:spTgt spid="14">
                                            <p:txEl>
                                              <p:pRg st="0" end="0"/>
                                            </p:txEl>
                                          </p:spTgt>
                                        </p:tgtEl>
                                      </p:cBhvr>
                                    </p:animEffect>
                                  </p:childTnLst>
                                </p:cTn>
                              </p:par>
                            </p:childTnLst>
                          </p:cTn>
                        </p:par>
                      </p:childTnLst>
                    </p:cTn>
                  </p:par>
                  <p:par>
                    <p:cTn id="75" fill="hold">
                      <p:stCondLst>
                        <p:cond delay="indefinite"/>
                      </p:stCondLst>
                      <p:childTnLst>
                        <p:par>
                          <p:cTn id="76" fill="hold">
                            <p:stCondLst>
                              <p:cond delay="0"/>
                            </p:stCondLst>
                            <p:childTnLst>
                              <p:par>
                                <p:cTn id="77" presetID="10" presetClass="entr" presetSubtype="0" fill="hold" grpId="0" nodeType="clickEffect">
                                  <p:stCondLst>
                                    <p:cond delay="0"/>
                                  </p:stCondLst>
                                  <p:childTnLst>
                                    <p:set>
                                      <p:cBhvr>
                                        <p:cTn id="78" dur="1" fill="hold">
                                          <p:stCondLst>
                                            <p:cond delay="0"/>
                                          </p:stCondLst>
                                        </p:cTn>
                                        <p:tgtEl>
                                          <p:spTgt spid="15">
                                            <p:bg/>
                                          </p:spTgt>
                                        </p:tgtEl>
                                        <p:attrNameLst>
                                          <p:attrName>style.visibility</p:attrName>
                                        </p:attrNameLst>
                                      </p:cBhvr>
                                      <p:to>
                                        <p:strVal val="visible"/>
                                      </p:to>
                                    </p:set>
                                    <p:animEffect transition="in" filter="fade">
                                      <p:cBhvr>
                                        <p:cTn id="79" dur="500"/>
                                        <p:tgtEl>
                                          <p:spTgt spid="15">
                                            <p:bg/>
                                          </p:spTgt>
                                        </p:tgtEl>
                                      </p:cBhvr>
                                    </p:animEffect>
                                  </p:childTnLst>
                                </p:cTn>
                              </p:par>
                              <p:par>
                                <p:cTn id="80" presetID="10" presetClass="entr" presetSubtype="0" fill="hold" grpId="0" nodeType="withEffect">
                                  <p:stCondLst>
                                    <p:cond delay="0"/>
                                  </p:stCondLst>
                                  <p:childTnLst>
                                    <p:set>
                                      <p:cBhvr>
                                        <p:cTn id="81" dur="1" fill="hold">
                                          <p:stCondLst>
                                            <p:cond delay="0"/>
                                          </p:stCondLst>
                                        </p:cTn>
                                        <p:tgtEl>
                                          <p:spTgt spid="15">
                                            <p:txEl>
                                              <p:pRg st="0" end="0"/>
                                            </p:txEl>
                                          </p:spTgt>
                                        </p:tgtEl>
                                        <p:attrNameLst>
                                          <p:attrName>style.visibility</p:attrName>
                                        </p:attrNameLst>
                                      </p:cBhvr>
                                      <p:to>
                                        <p:strVal val="visible"/>
                                      </p:to>
                                    </p:set>
                                    <p:animEffect transition="in" filter="fade">
                                      <p:cBhvr>
                                        <p:cTn id="82" dur="500"/>
                                        <p:tgtEl>
                                          <p:spTgt spid="15">
                                            <p:txEl>
                                              <p:pRg st="0" end="0"/>
                                            </p:txEl>
                                          </p:spTgt>
                                        </p:tgtEl>
                                      </p:cBhvr>
                                    </p:animEffect>
                                  </p:childTnLst>
                                </p:cTn>
                              </p:par>
                            </p:childTnLst>
                          </p:cTn>
                        </p:par>
                      </p:childTnLst>
                    </p:cTn>
                  </p:par>
                  <p:par>
                    <p:cTn id="83" fill="hold">
                      <p:stCondLst>
                        <p:cond delay="indefinite"/>
                      </p:stCondLst>
                      <p:childTnLst>
                        <p:par>
                          <p:cTn id="84" fill="hold">
                            <p:stCondLst>
                              <p:cond delay="0"/>
                            </p:stCondLst>
                            <p:childTnLst>
                              <p:par>
                                <p:cTn id="85" presetID="10" presetClass="entr" presetSubtype="0" fill="hold" grpId="0" nodeType="clickEffect">
                                  <p:stCondLst>
                                    <p:cond delay="0"/>
                                  </p:stCondLst>
                                  <p:childTnLst>
                                    <p:set>
                                      <p:cBhvr>
                                        <p:cTn id="86" dur="1" fill="hold">
                                          <p:stCondLst>
                                            <p:cond delay="0"/>
                                          </p:stCondLst>
                                        </p:cTn>
                                        <p:tgtEl>
                                          <p:spTgt spid="16">
                                            <p:bg/>
                                          </p:spTgt>
                                        </p:tgtEl>
                                        <p:attrNameLst>
                                          <p:attrName>style.visibility</p:attrName>
                                        </p:attrNameLst>
                                      </p:cBhvr>
                                      <p:to>
                                        <p:strVal val="visible"/>
                                      </p:to>
                                    </p:set>
                                    <p:animEffect transition="in" filter="fade">
                                      <p:cBhvr>
                                        <p:cTn id="87" dur="500"/>
                                        <p:tgtEl>
                                          <p:spTgt spid="16">
                                            <p:bg/>
                                          </p:spTgt>
                                        </p:tgtEl>
                                      </p:cBhvr>
                                    </p:animEffect>
                                  </p:childTnLst>
                                </p:cTn>
                              </p:par>
                              <p:par>
                                <p:cTn id="88" presetID="10" presetClass="entr" presetSubtype="0" fill="hold" grpId="0" nodeType="withEffect">
                                  <p:stCondLst>
                                    <p:cond delay="0"/>
                                  </p:stCondLst>
                                  <p:childTnLst>
                                    <p:set>
                                      <p:cBhvr>
                                        <p:cTn id="89" dur="1" fill="hold">
                                          <p:stCondLst>
                                            <p:cond delay="0"/>
                                          </p:stCondLst>
                                        </p:cTn>
                                        <p:tgtEl>
                                          <p:spTgt spid="16">
                                            <p:txEl>
                                              <p:pRg st="0" end="0"/>
                                            </p:txEl>
                                          </p:spTgt>
                                        </p:tgtEl>
                                        <p:attrNameLst>
                                          <p:attrName>style.visibility</p:attrName>
                                        </p:attrNameLst>
                                      </p:cBhvr>
                                      <p:to>
                                        <p:strVal val="visible"/>
                                      </p:to>
                                    </p:set>
                                    <p:animEffect transition="in" filter="fade">
                                      <p:cBhvr>
                                        <p:cTn id="90" dur="500"/>
                                        <p:tgtEl>
                                          <p:spTgt spid="16">
                                            <p:txEl>
                                              <p:pRg st="0" end="0"/>
                                            </p:txEl>
                                          </p:spTgt>
                                        </p:tgtEl>
                                      </p:cBhvr>
                                    </p:animEffect>
                                  </p:childTnLst>
                                </p:cTn>
                              </p:par>
                            </p:childTnLst>
                          </p:cTn>
                        </p:par>
                      </p:childTnLst>
                    </p:cTn>
                  </p:par>
                  <p:par>
                    <p:cTn id="91" fill="hold">
                      <p:stCondLst>
                        <p:cond delay="indefinite"/>
                      </p:stCondLst>
                      <p:childTnLst>
                        <p:par>
                          <p:cTn id="92" fill="hold">
                            <p:stCondLst>
                              <p:cond delay="0"/>
                            </p:stCondLst>
                            <p:childTnLst>
                              <p:par>
                                <p:cTn id="93" presetID="10" presetClass="entr" presetSubtype="0" fill="hold" grpId="0" nodeType="clickEffect">
                                  <p:stCondLst>
                                    <p:cond delay="0"/>
                                  </p:stCondLst>
                                  <p:childTnLst>
                                    <p:set>
                                      <p:cBhvr>
                                        <p:cTn id="94" dur="1" fill="hold">
                                          <p:stCondLst>
                                            <p:cond delay="0"/>
                                          </p:stCondLst>
                                        </p:cTn>
                                        <p:tgtEl>
                                          <p:spTgt spid="18">
                                            <p:bg/>
                                          </p:spTgt>
                                        </p:tgtEl>
                                        <p:attrNameLst>
                                          <p:attrName>style.visibility</p:attrName>
                                        </p:attrNameLst>
                                      </p:cBhvr>
                                      <p:to>
                                        <p:strVal val="visible"/>
                                      </p:to>
                                    </p:set>
                                    <p:animEffect transition="in" filter="fade">
                                      <p:cBhvr>
                                        <p:cTn id="95" dur="500"/>
                                        <p:tgtEl>
                                          <p:spTgt spid="18">
                                            <p:bg/>
                                          </p:spTgt>
                                        </p:tgtEl>
                                      </p:cBhvr>
                                    </p:animEffect>
                                  </p:childTnLst>
                                </p:cTn>
                              </p:par>
                              <p:par>
                                <p:cTn id="96" presetID="10" presetClass="entr" presetSubtype="0" fill="hold" grpId="0" nodeType="withEffect">
                                  <p:stCondLst>
                                    <p:cond delay="0"/>
                                  </p:stCondLst>
                                  <p:childTnLst>
                                    <p:set>
                                      <p:cBhvr>
                                        <p:cTn id="97" dur="1" fill="hold">
                                          <p:stCondLst>
                                            <p:cond delay="0"/>
                                          </p:stCondLst>
                                        </p:cTn>
                                        <p:tgtEl>
                                          <p:spTgt spid="18">
                                            <p:txEl>
                                              <p:pRg st="0" end="0"/>
                                            </p:txEl>
                                          </p:spTgt>
                                        </p:tgtEl>
                                        <p:attrNameLst>
                                          <p:attrName>style.visibility</p:attrName>
                                        </p:attrNameLst>
                                      </p:cBhvr>
                                      <p:to>
                                        <p:strVal val="visible"/>
                                      </p:to>
                                    </p:set>
                                    <p:animEffect transition="in" filter="fade">
                                      <p:cBhvr>
                                        <p:cTn id="98" dur="500"/>
                                        <p:tgtEl>
                                          <p:spTgt spid="18">
                                            <p:txEl>
                                              <p:pRg st="0" end="0"/>
                                            </p:txEl>
                                          </p:spTgt>
                                        </p:tgtEl>
                                      </p:cBhvr>
                                    </p:animEffect>
                                  </p:childTnLst>
                                </p:cTn>
                              </p:par>
                            </p:childTnLst>
                          </p:cTn>
                        </p:par>
                      </p:childTnLst>
                    </p:cTn>
                  </p:par>
                  <p:par>
                    <p:cTn id="99" fill="hold">
                      <p:stCondLst>
                        <p:cond delay="indefinite"/>
                      </p:stCondLst>
                      <p:childTnLst>
                        <p:par>
                          <p:cTn id="100" fill="hold">
                            <p:stCondLst>
                              <p:cond delay="0"/>
                            </p:stCondLst>
                            <p:childTnLst>
                              <p:par>
                                <p:cTn id="101" presetID="10" presetClass="entr" presetSubtype="0" fill="hold" grpId="0" nodeType="clickEffect">
                                  <p:stCondLst>
                                    <p:cond delay="0"/>
                                  </p:stCondLst>
                                  <p:childTnLst>
                                    <p:set>
                                      <p:cBhvr>
                                        <p:cTn id="102" dur="1" fill="hold">
                                          <p:stCondLst>
                                            <p:cond delay="0"/>
                                          </p:stCondLst>
                                        </p:cTn>
                                        <p:tgtEl>
                                          <p:spTgt spid="19">
                                            <p:bg/>
                                          </p:spTgt>
                                        </p:tgtEl>
                                        <p:attrNameLst>
                                          <p:attrName>style.visibility</p:attrName>
                                        </p:attrNameLst>
                                      </p:cBhvr>
                                      <p:to>
                                        <p:strVal val="visible"/>
                                      </p:to>
                                    </p:set>
                                    <p:animEffect transition="in" filter="fade">
                                      <p:cBhvr>
                                        <p:cTn id="103" dur="500"/>
                                        <p:tgtEl>
                                          <p:spTgt spid="19">
                                            <p:bg/>
                                          </p:spTgt>
                                        </p:tgtEl>
                                      </p:cBhvr>
                                    </p:animEffect>
                                  </p:childTnLst>
                                </p:cTn>
                              </p:par>
                              <p:par>
                                <p:cTn id="104" presetID="10" presetClass="entr" presetSubtype="0" fill="hold" grpId="0" nodeType="withEffect">
                                  <p:stCondLst>
                                    <p:cond delay="0"/>
                                  </p:stCondLst>
                                  <p:childTnLst>
                                    <p:set>
                                      <p:cBhvr>
                                        <p:cTn id="105" dur="1" fill="hold">
                                          <p:stCondLst>
                                            <p:cond delay="0"/>
                                          </p:stCondLst>
                                        </p:cTn>
                                        <p:tgtEl>
                                          <p:spTgt spid="19">
                                            <p:txEl>
                                              <p:pRg st="0" end="0"/>
                                            </p:txEl>
                                          </p:spTgt>
                                        </p:tgtEl>
                                        <p:attrNameLst>
                                          <p:attrName>style.visibility</p:attrName>
                                        </p:attrNameLst>
                                      </p:cBhvr>
                                      <p:to>
                                        <p:strVal val="visible"/>
                                      </p:to>
                                    </p:set>
                                    <p:animEffect transition="in" filter="fade">
                                      <p:cBhvr>
                                        <p:cTn id="106" dur="500"/>
                                        <p:tgtEl>
                                          <p:spTgt spid="19">
                                            <p:txEl>
                                              <p:pRg st="0" end="0"/>
                                            </p:txEl>
                                          </p:spTgt>
                                        </p:tgtEl>
                                      </p:cBhvr>
                                    </p:animEffect>
                                  </p:childTnLst>
                                </p:cTn>
                              </p:par>
                            </p:childTnLst>
                          </p:cTn>
                        </p:par>
                      </p:childTnLst>
                    </p:cTn>
                  </p:par>
                  <p:par>
                    <p:cTn id="107" fill="hold">
                      <p:stCondLst>
                        <p:cond delay="indefinite"/>
                      </p:stCondLst>
                      <p:childTnLst>
                        <p:par>
                          <p:cTn id="108" fill="hold">
                            <p:stCondLst>
                              <p:cond delay="0"/>
                            </p:stCondLst>
                            <p:childTnLst>
                              <p:par>
                                <p:cTn id="109" presetID="10" presetClass="entr" presetSubtype="0" fill="hold" grpId="0" nodeType="clickEffect">
                                  <p:stCondLst>
                                    <p:cond delay="0"/>
                                  </p:stCondLst>
                                  <p:childTnLst>
                                    <p:set>
                                      <p:cBhvr>
                                        <p:cTn id="110" dur="1" fill="hold">
                                          <p:stCondLst>
                                            <p:cond delay="0"/>
                                          </p:stCondLst>
                                        </p:cTn>
                                        <p:tgtEl>
                                          <p:spTgt spid="20">
                                            <p:bg/>
                                          </p:spTgt>
                                        </p:tgtEl>
                                        <p:attrNameLst>
                                          <p:attrName>style.visibility</p:attrName>
                                        </p:attrNameLst>
                                      </p:cBhvr>
                                      <p:to>
                                        <p:strVal val="visible"/>
                                      </p:to>
                                    </p:set>
                                    <p:animEffect transition="in" filter="fade">
                                      <p:cBhvr>
                                        <p:cTn id="111" dur="500"/>
                                        <p:tgtEl>
                                          <p:spTgt spid="20">
                                            <p:bg/>
                                          </p:spTgt>
                                        </p:tgtEl>
                                      </p:cBhvr>
                                    </p:animEffect>
                                  </p:childTnLst>
                                </p:cTn>
                              </p:par>
                              <p:par>
                                <p:cTn id="112" presetID="10" presetClass="entr" presetSubtype="0" fill="hold" grpId="0" nodeType="withEffect">
                                  <p:stCondLst>
                                    <p:cond delay="0"/>
                                  </p:stCondLst>
                                  <p:childTnLst>
                                    <p:set>
                                      <p:cBhvr>
                                        <p:cTn id="113" dur="1" fill="hold">
                                          <p:stCondLst>
                                            <p:cond delay="0"/>
                                          </p:stCondLst>
                                        </p:cTn>
                                        <p:tgtEl>
                                          <p:spTgt spid="20">
                                            <p:txEl>
                                              <p:pRg st="0" end="0"/>
                                            </p:txEl>
                                          </p:spTgt>
                                        </p:tgtEl>
                                        <p:attrNameLst>
                                          <p:attrName>style.visibility</p:attrName>
                                        </p:attrNameLst>
                                      </p:cBhvr>
                                      <p:to>
                                        <p:strVal val="visible"/>
                                      </p:to>
                                    </p:set>
                                    <p:animEffect transition="in" filter="fade">
                                      <p:cBhvr>
                                        <p:cTn id="114" dur="500"/>
                                        <p:tgtEl>
                                          <p:spTgt spid="20">
                                            <p:txEl>
                                              <p:pRg st="0" end="0"/>
                                            </p:txEl>
                                          </p:spTgt>
                                        </p:tgtEl>
                                      </p:cBhvr>
                                    </p:animEffect>
                                  </p:childTnLst>
                                </p:cTn>
                              </p:par>
                            </p:childTnLst>
                          </p:cTn>
                        </p:par>
                      </p:childTnLst>
                    </p:cTn>
                  </p:par>
                  <p:par>
                    <p:cTn id="115" fill="hold">
                      <p:stCondLst>
                        <p:cond delay="indefinite"/>
                      </p:stCondLst>
                      <p:childTnLst>
                        <p:par>
                          <p:cTn id="116" fill="hold">
                            <p:stCondLst>
                              <p:cond delay="0"/>
                            </p:stCondLst>
                            <p:childTnLst>
                              <p:par>
                                <p:cTn id="117" presetID="10" presetClass="entr" presetSubtype="0" fill="hold" grpId="0" nodeType="clickEffect">
                                  <p:stCondLst>
                                    <p:cond delay="0"/>
                                  </p:stCondLst>
                                  <p:childTnLst>
                                    <p:set>
                                      <p:cBhvr>
                                        <p:cTn id="118" dur="1" fill="hold">
                                          <p:stCondLst>
                                            <p:cond delay="0"/>
                                          </p:stCondLst>
                                        </p:cTn>
                                        <p:tgtEl>
                                          <p:spTgt spid="21">
                                            <p:bg/>
                                          </p:spTgt>
                                        </p:tgtEl>
                                        <p:attrNameLst>
                                          <p:attrName>style.visibility</p:attrName>
                                        </p:attrNameLst>
                                      </p:cBhvr>
                                      <p:to>
                                        <p:strVal val="visible"/>
                                      </p:to>
                                    </p:set>
                                    <p:animEffect transition="in" filter="fade">
                                      <p:cBhvr>
                                        <p:cTn id="119" dur="500"/>
                                        <p:tgtEl>
                                          <p:spTgt spid="21">
                                            <p:bg/>
                                          </p:spTgt>
                                        </p:tgtEl>
                                      </p:cBhvr>
                                    </p:animEffect>
                                  </p:childTnLst>
                                </p:cTn>
                              </p:par>
                              <p:par>
                                <p:cTn id="120" presetID="10" presetClass="entr" presetSubtype="0" fill="hold" grpId="0" nodeType="withEffect">
                                  <p:stCondLst>
                                    <p:cond delay="0"/>
                                  </p:stCondLst>
                                  <p:childTnLst>
                                    <p:set>
                                      <p:cBhvr>
                                        <p:cTn id="121" dur="1" fill="hold">
                                          <p:stCondLst>
                                            <p:cond delay="0"/>
                                          </p:stCondLst>
                                        </p:cTn>
                                        <p:tgtEl>
                                          <p:spTgt spid="21">
                                            <p:txEl>
                                              <p:pRg st="0" end="0"/>
                                            </p:txEl>
                                          </p:spTgt>
                                        </p:tgtEl>
                                        <p:attrNameLst>
                                          <p:attrName>style.visibility</p:attrName>
                                        </p:attrNameLst>
                                      </p:cBhvr>
                                      <p:to>
                                        <p:strVal val="visible"/>
                                      </p:to>
                                    </p:set>
                                    <p:animEffect transition="in" filter="fade">
                                      <p:cBhvr>
                                        <p:cTn id="122" dur="500"/>
                                        <p:tgtEl>
                                          <p:spTgt spid="21">
                                            <p:txEl>
                                              <p:pRg st="0" end="0"/>
                                            </p:txEl>
                                          </p:spTgt>
                                        </p:tgtEl>
                                      </p:cBhvr>
                                    </p:animEffect>
                                  </p:childTnLst>
                                </p:cTn>
                              </p:par>
                            </p:childTnLst>
                          </p:cTn>
                        </p:par>
                      </p:childTnLst>
                    </p:cTn>
                  </p:par>
                  <p:par>
                    <p:cTn id="123" fill="hold">
                      <p:stCondLst>
                        <p:cond delay="indefinite"/>
                      </p:stCondLst>
                      <p:childTnLst>
                        <p:par>
                          <p:cTn id="124" fill="hold">
                            <p:stCondLst>
                              <p:cond delay="0"/>
                            </p:stCondLst>
                            <p:childTnLst>
                              <p:par>
                                <p:cTn id="125" presetID="10" presetClass="entr" presetSubtype="0" fill="hold" grpId="0" nodeType="clickEffect">
                                  <p:stCondLst>
                                    <p:cond delay="0"/>
                                  </p:stCondLst>
                                  <p:childTnLst>
                                    <p:set>
                                      <p:cBhvr>
                                        <p:cTn id="126" dur="1" fill="hold">
                                          <p:stCondLst>
                                            <p:cond delay="0"/>
                                          </p:stCondLst>
                                        </p:cTn>
                                        <p:tgtEl>
                                          <p:spTgt spid="22">
                                            <p:bg/>
                                          </p:spTgt>
                                        </p:tgtEl>
                                        <p:attrNameLst>
                                          <p:attrName>style.visibility</p:attrName>
                                        </p:attrNameLst>
                                      </p:cBhvr>
                                      <p:to>
                                        <p:strVal val="visible"/>
                                      </p:to>
                                    </p:set>
                                    <p:animEffect transition="in" filter="fade">
                                      <p:cBhvr>
                                        <p:cTn id="127" dur="500"/>
                                        <p:tgtEl>
                                          <p:spTgt spid="22">
                                            <p:bg/>
                                          </p:spTgt>
                                        </p:tgtEl>
                                      </p:cBhvr>
                                    </p:animEffect>
                                  </p:childTnLst>
                                </p:cTn>
                              </p:par>
                              <p:par>
                                <p:cTn id="128" presetID="10" presetClass="entr" presetSubtype="0" fill="hold" grpId="0" nodeType="withEffect">
                                  <p:stCondLst>
                                    <p:cond delay="0"/>
                                  </p:stCondLst>
                                  <p:childTnLst>
                                    <p:set>
                                      <p:cBhvr>
                                        <p:cTn id="129" dur="1" fill="hold">
                                          <p:stCondLst>
                                            <p:cond delay="0"/>
                                          </p:stCondLst>
                                        </p:cTn>
                                        <p:tgtEl>
                                          <p:spTgt spid="22">
                                            <p:txEl>
                                              <p:pRg st="0" end="0"/>
                                            </p:txEl>
                                          </p:spTgt>
                                        </p:tgtEl>
                                        <p:attrNameLst>
                                          <p:attrName>style.visibility</p:attrName>
                                        </p:attrNameLst>
                                      </p:cBhvr>
                                      <p:to>
                                        <p:strVal val="visible"/>
                                      </p:to>
                                    </p:set>
                                    <p:animEffect transition="in" filter="fade">
                                      <p:cBhvr>
                                        <p:cTn id="130" dur="500"/>
                                        <p:tgtEl>
                                          <p:spTgt spid="22">
                                            <p:txEl>
                                              <p:pRg st="0" end="0"/>
                                            </p:txEl>
                                          </p:spTgt>
                                        </p:tgtEl>
                                      </p:cBhvr>
                                    </p:animEffect>
                                  </p:childTnLst>
                                </p:cTn>
                              </p:par>
                            </p:childTnLst>
                          </p:cTn>
                        </p:par>
                      </p:childTnLst>
                    </p:cTn>
                  </p:par>
                  <p:par>
                    <p:cTn id="131" fill="hold">
                      <p:stCondLst>
                        <p:cond delay="indefinite"/>
                      </p:stCondLst>
                      <p:childTnLst>
                        <p:par>
                          <p:cTn id="132" fill="hold">
                            <p:stCondLst>
                              <p:cond delay="0"/>
                            </p:stCondLst>
                            <p:childTnLst>
                              <p:par>
                                <p:cTn id="133" presetID="10" presetClass="entr" presetSubtype="0" fill="hold" grpId="0" nodeType="clickEffect">
                                  <p:stCondLst>
                                    <p:cond delay="0"/>
                                  </p:stCondLst>
                                  <p:childTnLst>
                                    <p:set>
                                      <p:cBhvr>
                                        <p:cTn id="134" dur="1" fill="hold">
                                          <p:stCondLst>
                                            <p:cond delay="0"/>
                                          </p:stCondLst>
                                        </p:cTn>
                                        <p:tgtEl>
                                          <p:spTgt spid="24">
                                            <p:bg/>
                                          </p:spTgt>
                                        </p:tgtEl>
                                        <p:attrNameLst>
                                          <p:attrName>style.visibility</p:attrName>
                                        </p:attrNameLst>
                                      </p:cBhvr>
                                      <p:to>
                                        <p:strVal val="visible"/>
                                      </p:to>
                                    </p:set>
                                    <p:animEffect transition="in" filter="fade">
                                      <p:cBhvr>
                                        <p:cTn id="135" dur="500"/>
                                        <p:tgtEl>
                                          <p:spTgt spid="24">
                                            <p:bg/>
                                          </p:spTgt>
                                        </p:tgtEl>
                                      </p:cBhvr>
                                    </p:animEffect>
                                  </p:childTnLst>
                                </p:cTn>
                              </p:par>
                              <p:par>
                                <p:cTn id="136" presetID="10" presetClass="entr" presetSubtype="0" fill="hold" grpId="0" nodeType="withEffect">
                                  <p:stCondLst>
                                    <p:cond delay="0"/>
                                  </p:stCondLst>
                                  <p:childTnLst>
                                    <p:set>
                                      <p:cBhvr>
                                        <p:cTn id="137" dur="1" fill="hold">
                                          <p:stCondLst>
                                            <p:cond delay="0"/>
                                          </p:stCondLst>
                                        </p:cTn>
                                        <p:tgtEl>
                                          <p:spTgt spid="24">
                                            <p:txEl>
                                              <p:pRg st="0" end="0"/>
                                            </p:txEl>
                                          </p:spTgt>
                                        </p:tgtEl>
                                        <p:attrNameLst>
                                          <p:attrName>style.visibility</p:attrName>
                                        </p:attrNameLst>
                                      </p:cBhvr>
                                      <p:to>
                                        <p:strVal val="visible"/>
                                      </p:to>
                                    </p:set>
                                    <p:animEffect transition="in" filter="fade">
                                      <p:cBhvr>
                                        <p:cTn id="138" dur="500"/>
                                        <p:tgtEl>
                                          <p:spTgt spid="24">
                                            <p:txEl>
                                              <p:pRg st="0" end="0"/>
                                            </p:txEl>
                                          </p:spTgt>
                                        </p:tgtEl>
                                      </p:cBhvr>
                                    </p:animEffect>
                                  </p:childTnLst>
                                </p:cTn>
                              </p:par>
                            </p:childTnLst>
                          </p:cTn>
                        </p:par>
                      </p:childTnLst>
                    </p:cTn>
                  </p:par>
                  <p:par>
                    <p:cTn id="139" fill="hold">
                      <p:stCondLst>
                        <p:cond delay="indefinite"/>
                      </p:stCondLst>
                      <p:childTnLst>
                        <p:par>
                          <p:cTn id="140" fill="hold">
                            <p:stCondLst>
                              <p:cond delay="0"/>
                            </p:stCondLst>
                            <p:childTnLst>
                              <p:par>
                                <p:cTn id="141" presetID="10" presetClass="entr" presetSubtype="0" fill="hold" grpId="0" nodeType="clickEffect">
                                  <p:stCondLst>
                                    <p:cond delay="0"/>
                                  </p:stCondLst>
                                  <p:childTnLst>
                                    <p:set>
                                      <p:cBhvr>
                                        <p:cTn id="142" dur="1" fill="hold">
                                          <p:stCondLst>
                                            <p:cond delay="0"/>
                                          </p:stCondLst>
                                        </p:cTn>
                                        <p:tgtEl>
                                          <p:spTgt spid="25">
                                            <p:bg/>
                                          </p:spTgt>
                                        </p:tgtEl>
                                        <p:attrNameLst>
                                          <p:attrName>style.visibility</p:attrName>
                                        </p:attrNameLst>
                                      </p:cBhvr>
                                      <p:to>
                                        <p:strVal val="visible"/>
                                      </p:to>
                                    </p:set>
                                    <p:animEffect transition="in" filter="fade">
                                      <p:cBhvr>
                                        <p:cTn id="143" dur="500"/>
                                        <p:tgtEl>
                                          <p:spTgt spid="25">
                                            <p:bg/>
                                          </p:spTgt>
                                        </p:tgtEl>
                                      </p:cBhvr>
                                    </p:animEffect>
                                  </p:childTnLst>
                                </p:cTn>
                              </p:par>
                              <p:par>
                                <p:cTn id="144" presetID="10" presetClass="entr" presetSubtype="0" fill="hold" grpId="0" nodeType="withEffect">
                                  <p:stCondLst>
                                    <p:cond delay="0"/>
                                  </p:stCondLst>
                                  <p:childTnLst>
                                    <p:set>
                                      <p:cBhvr>
                                        <p:cTn id="145" dur="1" fill="hold">
                                          <p:stCondLst>
                                            <p:cond delay="0"/>
                                          </p:stCondLst>
                                        </p:cTn>
                                        <p:tgtEl>
                                          <p:spTgt spid="25">
                                            <p:txEl>
                                              <p:pRg st="0" end="0"/>
                                            </p:txEl>
                                          </p:spTgt>
                                        </p:tgtEl>
                                        <p:attrNameLst>
                                          <p:attrName>style.visibility</p:attrName>
                                        </p:attrNameLst>
                                      </p:cBhvr>
                                      <p:to>
                                        <p:strVal val="visible"/>
                                      </p:to>
                                    </p:set>
                                    <p:animEffect transition="in" filter="fade">
                                      <p:cBhvr>
                                        <p:cTn id="146" dur="500"/>
                                        <p:tgtEl>
                                          <p:spTgt spid="25">
                                            <p:txEl>
                                              <p:pRg st="0" end="0"/>
                                            </p:txEl>
                                          </p:spTgt>
                                        </p:tgtEl>
                                      </p:cBhvr>
                                    </p:animEffect>
                                  </p:childTnLst>
                                </p:cTn>
                              </p:par>
                            </p:childTnLst>
                          </p:cTn>
                        </p:par>
                      </p:childTnLst>
                    </p:cTn>
                  </p:par>
                  <p:par>
                    <p:cTn id="147" fill="hold">
                      <p:stCondLst>
                        <p:cond delay="indefinite"/>
                      </p:stCondLst>
                      <p:childTnLst>
                        <p:par>
                          <p:cTn id="148" fill="hold">
                            <p:stCondLst>
                              <p:cond delay="0"/>
                            </p:stCondLst>
                            <p:childTnLst>
                              <p:par>
                                <p:cTn id="149" presetID="10" presetClass="entr" presetSubtype="0" fill="hold" grpId="0" nodeType="clickEffect">
                                  <p:stCondLst>
                                    <p:cond delay="0"/>
                                  </p:stCondLst>
                                  <p:childTnLst>
                                    <p:set>
                                      <p:cBhvr>
                                        <p:cTn id="150" dur="1" fill="hold">
                                          <p:stCondLst>
                                            <p:cond delay="0"/>
                                          </p:stCondLst>
                                        </p:cTn>
                                        <p:tgtEl>
                                          <p:spTgt spid="26">
                                            <p:bg/>
                                          </p:spTgt>
                                        </p:tgtEl>
                                        <p:attrNameLst>
                                          <p:attrName>style.visibility</p:attrName>
                                        </p:attrNameLst>
                                      </p:cBhvr>
                                      <p:to>
                                        <p:strVal val="visible"/>
                                      </p:to>
                                    </p:set>
                                    <p:animEffect transition="in" filter="fade">
                                      <p:cBhvr>
                                        <p:cTn id="151" dur="500"/>
                                        <p:tgtEl>
                                          <p:spTgt spid="26">
                                            <p:bg/>
                                          </p:spTgt>
                                        </p:tgtEl>
                                      </p:cBhvr>
                                    </p:animEffect>
                                  </p:childTnLst>
                                </p:cTn>
                              </p:par>
                              <p:par>
                                <p:cTn id="152" presetID="10" presetClass="entr" presetSubtype="0" fill="hold" grpId="0" nodeType="withEffect">
                                  <p:stCondLst>
                                    <p:cond delay="0"/>
                                  </p:stCondLst>
                                  <p:childTnLst>
                                    <p:set>
                                      <p:cBhvr>
                                        <p:cTn id="153" dur="1" fill="hold">
                                          <p:stCondLst>
                                            <p:cond delay="0"/>
                                          </p:stCondLst>
                                        </p:cTn>
                                        <p:tgtEl>
                                          <p:spTgt spid="26">
                                            <p:txEl>
                                              <p:pRg st="0" end="0"/>
                                            </p:txEl>
                                          </p:spTgt>
                                        </p:tgtEl>
                                        <p:attrNameLst>
                                          <p:attrName>style.visibility</p:attrName>
                                        </p:attrNameLst>
                                      </p:cBhvr>
                                      <p:to>
                                        <p:strVal val="visible"/>
                                      </p:to>
                                    </p:set>
                                    <p:animEffect transition="in" filter="fade">
                                      <p:cBhvr>
                                        <p:cTn id="154" dur="500"/>
                                        <p:tgtEl>
                                          <p:spTgt spid="26">
                                            <p:txEl>
                                              <p:pRg st="0" end="0"/>
                                            </p:txEl>
                                          </p:spTgt>
                                        </p:tgtEl>
                                      </p:cBhvr>
                                    </p:animEffect>
                                  </p:childTnLst>
                                </p:cTn>
                              </p:par>
                            </p:childTnLst>
                          </p:cTn>
                        </p:par>
                      </p:childTnLst>
                    </p:cTn>
                  </p:par>
                  <p:par>
                    <p:cTn id="155" fill="hold">
                      <p:stCondLst>
                        <p:cond delay="indefinite"/>
                      </p:stCondLst>
                      <p:childTnLst>
                        <p:par>
                          <p:cTn id="156" fill="hold">
                            <p:stCondLst>
                              <p:cond delay="0"/>
                            </p:stCondLst>
                            <p:childTnLst>
                              <p:par>
                                <p:cTn id="157" presetID="10" presetClass="entr" presetSubtype="0" fill="hold" grpId="0" nodeType="clickEffect">
                                  <p:stCondLst>
                                    <p:cond delay="0"/>
                                  </p:stCondLst>
                                  <p:childTnLst>
                                    <p:set>
                                      <p:cBhvr>
                                        <p:cTn id="158" dur="1" fill="hold">
                                          <p:stCondLst>
                                            <p:cond delay="0"/>
                                          </p:stCondLst>
                                        </p:cTn>
                                        <p:tgtEl>
                                          <p:spTgt spid="27">
                                            <p:bg/>
                                          </p:spTgt>
                                        </p:tgtEl>
                                        <p:attrNameLst>
                                          <p:attrName>style.visibility</p:attrName>
                                        </p:attrNameLst>
                                      </p:cBhvr>
                                      <p:to>
                                        <p:strVal val="visible"/>
                                      </p:to>
                                    </p:set>
                                    <p:animEffect transition="in" filter="fade">
                                      <p:cBhvr>
                                        <p:cTn id="159" dur="500"/>
                                        <p:tgtEl>
                                          <p:spTgt spid="27">
                                            <p:bg/>
                                          </p:spTgt>
                                        </p:tgtEl>
                                      </p:cBhvr>
                                    </p:animEffect>
                                  </p:childTnLst>
                                </p:cTn>
                              </p:par>
                              <p:par>
                                <p:cTn id="160" presetID="10" presetClass="entr" presetSubtype="0" fill="hold" grpId="0" nodeType="withEffect">
                                  <p:stCondLst>
                                    <p:cond delay="0"/>
                                  </p:stCondLst>
                                  <p:childTnLst>
                                    <p:set>
                                      <p:cBhvr>
                                        <p:cTn id="161" dur="1" fill="hold">
                                          <p:stCondLst>
                                            <p:cond delay="0"/>
                                          </p:stCondLst>
                                        </p:cTn>
                                        <p:tgtEl>
                                          <p:spTgt spid="27">
                                            <p:txEl>
                                              <p:pRg st="0" end="0"/>
                                            </p:txEl>
                                          </p:spTgt>
                                        </p:tgtEl>
                                        <p:attrNameLst>
                                          <p:attrName>style.visibility</p:attrName>
                                        </p:attrNameLst>
                                      </p:cBhvr>
                                      <p:to>
                                        <p:strVal val="visible"/>
                                      </p:to>
                                    </p:set>
                                    <p:animEffect transition="in" filter="fade">
                                      <p:cBhvr>
                                        <p:cTn id="162" dur="500"/>
                                        <p:tgtEl>
                                          <p:spTgt spid="27">
                                            <p:txEl>
                                              <p:pRg st="0" end="0"/>
                                            </p:txEl>
                                          </p:spTgt>
                                        </p:tgtEl>
                                      </p:cBhvr>
                                    </p:animEffect>
                                  </p:childTnLst>
                                </p:cTn>
                              </p:par>
                            </p:childTnLst>
                          </p:cTn>
                        </p:par>
                      </p:childTnLst>
                    </p:cTn>
                  </p:par>
                  <p:par>
                    <p:cTn id="163" fill="hold">
                      <p:stCondLst>
                        <p:cond delay="indefinite"/>
                      </p:stCondLst>
                      <p:childTnLst>
                        <p:par>
                          <p:cTn id="164" fill="hold">
                            <p:stCondLst>
                              <p:cond delay="0"/>
                            </p:stCondLst>
                            <p:childTnLst>
                              <p:par>
                                <p:cTn id="165" presetID="10" presetClass="entr" presetSubtype="0" fill="hold" grpId="0" nodeType="clickEffect">
                                  <p:stCondLst>
                                    <p:cond delay="0"/>
                                  </p:stCondLst>
                                  <p:childTnLst>
                                    <p:set>
                                      <p:cBhvr>
                                        <p:cTn id="166" dur="1" fill="hold">
                                          <p:stCondLst>
                                            <p:cond delay="0"/>
                                          </p:stCondLst>
                                        </p:cTn>
                                        <p:tgtEl>
                                          <p:spTgt spid="28">
                                            <p:bg/>
                                          </p:spTgt>
                                        </p:tgtEl>
                                        <p:attrNameLst>
                                          <p:attrName>style.visibility</p:attrName>
                                        </p:attrNameLst>
                                      </p:cBhvr>
                                      <p:to>
                                        <p:strVal val="visible"/>
                                      </p:to>
                                    </p:set>
                                    <p:animEffect transition="in" filter="fade">
                                      <p:cBhvr>
                                        <p:cTn id="167" dur="500"/>
                                        <p:tgtEl>
                                          <p:spTgt spid="28">
                                            <p:bg/>
                                          </p:spTgt>
                                        </p:tgtEl>
                                      </p:cBhvr>
                                    </p:animEffect>
                                  </p:childTnLst>
                                </p:cTn>
                              </p:par>
                              <p:par>
                                <p:cTn id="168" presetID="10" presetClass="entr" presetSubtype="0" fill="hold" grpId="0" nodeType="withEffect">
                                  <p:stCondLst>
                                    <p:cond delay="0"/>
                                  </p:stCondLst>
                                  <p:childTnLst>
                                    <p:set>
                                      <p:cBhvr>
                                        <p:cTn id="169" dur="1" fill="hold">
                                          <p:stCondLst>
                                            <p:cond delay="0"/>
                                          </p:stCondLst>
                                        </p:cTn>
                                        <p:tgtEl>
                                          <p:spTgt spid="28">
                                            <p:txEl>
                                              <p:pRg st="0" end="0"/>
                                            </p:txEl>
                                          </p:spTgt>
                                        </p:tgtEl>
                                        <p:attrNameLst>
                                          <p:attrName>style.visibility</p:attrName>
                                        </p:attrNameLst>
                                      </p:cBhvr>
                                      <p:to>
                                        <p:strVal val="visible"/>
                                      </p:to>
                                    </p:set>
                                    <p:animEffect transition="in" filter="fade">
                                      <p:cBhvr>
                                        <p:cTn id="170" dur="500"/>
                                        <p:tgtEl>
                                          <p:spTgt spid="28">
                                            <p:txEl>
                                              <p:pRg st="0" end="0"/>
                                            </p:txEl>
                                          </p:spTgt>
                                        </p:tgtEl>
                                      </p:cBhvr>
                                    </p:animEffect>
                                  </p:childTnLst>
                                </p:cTn>
                              </p:par>
                            </p:childTnLst>
                          </p:cTn>
                        </p:par>
                      </p:childTnLst>
                    </p:cTn>
                  </p:par>
                  <p:par>
                    <p:cTn id="171" fill="hold">
                      <p:stCondLst>
                        <p:cond delay="indefinite"/>
                      </p:stCondLst>
                      <p:childTnLst>
                        <p:par>
                          <p:cTn id="172" fill="hold">
                            <p:stCondLst>
                              <p:cond delay="0"/>
                            </p:stCondLst>
                            <p:childTnLst>
                              <p:par>
                                <p:cTn id="173" presetID="10" presetClass="entr" presetSubtype="0" fill="hold" grpId="0" nodeType="clickEffect">
                                  <p:stCondLst>
                                    <p:cond delay="0"/>
                                  </p:stCondLst>
                                  <p:childTnLst>
                                    <p:set>
                                      <p:cBhvr>
                                        <p:cTn id="174" dur="1" fill="hold">
                                          <p:stCondLst>
                                            <p:cond delay="0"/>
                                          </p:stCondLst>
                                        </p:cTn>
                                        <p:tgtEl>
                                          <p:spTgt spid="29">
                                            <p:bg/>
                                          </p:spTgt>
                                        </p:tgtEl>
                                        <p:attrNameLst>
                                          <p:attrName>style.visibility</p:attrName>
                                        </p:attrNameLst>
                                      </p:cBhvr>
                                      <p:to>
                                        <p:strVal val="visible"/>
                                      </p:to>
                                    </p:set>
                                    <p:animEffect transition="in" filter="fade">
                                      <p:cBhvr>
                                        <p:cTn id="175" dur="500"/>
                                        <p:tgtEl>
                                          <p:spTgt spid="29">
                                            <p:bg/>
                                          </p:spTgt>
                                        </p:tgtEl>
                                      </p:cBhvr>
                                    </p:animEffect>
                                  </p:childTnLst>
                                </p:cTn>
                              </p:par>
                              <p:par>
                                <p:cTn id="176" presetID="10" presetClass="entr" presetSubtype="0" fill="hold" grpId="0" nodeType="withEffect">
                                  <p:stCondLst>
                                    <p:cond delay="0"/>
                                  </p:stCondLst>
                                  <p:childTnLst>
                                    <p:set>
                                      <p:cBhvr>
                                        <p:cTn id="177" dur="1" fill="hold">
                                          <p:stCondLst>
                                            <p:cond delay="0"/>
                                          </p:stCondLst>
                                        </p:cTn>
                                        <p:tgtEl>
                                          <p:spTgt spid="29">
                                            <p:txEl>
                                              <p:pRg st="0" end="0"/>
                                            </p:txEl>
                                          </p:spTgt>
                                        </p:tgtEl>
                                        <p:attrNameLst>
                                          <p:attrName>style.visibility</p:attrName>
                                        </p:attrNameLst>
                                      </p:cBhvr>
                                      <p:to>
                                        <p:strVal val="visible"/>
                                      </p:to>
                                    </p:set>
                                    <p:animEffect transition="in" filter="fade">
                                      <p:cBhvr>
                                        <p:cTn id="178" dur="500"/>
                                        <p:tgtEl>
                                          <p:spTgt spid="2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P spid="5" grpId="0" animBg="1" build="p"/>
      <p:bldP spid="6" grpId="0" animBg="1" build="p"/>
      <p:bldP spid="8" grpId="0" animBg="1" build="p"/>
      <p:bldP spid="9" grpId="0" animBg="1" build="p"/>
      <p:bldP spid="10" grpId="0" animBg="1" build="p"/>
      <p:bldP spid="12" grpId="0" animBg="1" build="p"/>
      <p:bldP spid="13" grpId="0" animBg="1" build="p"/>
      <p:bldP spid="14" grpId="0" animBg="1" build="p"/>
      <p:bldP spid="15" grpId="0" animBg="1" build="p"/>
      <p:bldP spid="16" grpId="0" animBg="1" build="p"/>
      <p:bldP spid="18" grpId="0" animBg="1" build="p"/>
      <p:bldP spid="19" grpId="0" animBg="1" build="p"/>
      <p:bldP spid="20" grpId="0" animBg="1" build="p"/>
      <p:bldP spid="21" grpId="0" animBg="1" build="p"/>
      <p:bldP spid="22" grpId="0" animBg="1" build="p"/>
      <p:bldP spid="24" grpId="0" animBg="1" build="p"/>
      <p:bldP spid="25" grpId="0" animBg="1" build="p"/>
      <p:bldP spid="26" grpId="0" animBg="1" build="p"/>
      <p:bldP spid="27" grpId="0" animBg="1" build="p"/>
      <p:bldP spid="28" grpId="0" animBg="1" build="p"/>
      <p:bldP spid="29" grpId="0" animBg="1" build="p"/>
    </p:bld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405_1#4b9c174fb?vja=1&amp;pid=46e559a94&amp;color=0,0,0&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2000" dirty="0"/>
          </a:p>
        </p:txBody>
      </p:sp>
      <p:sp>
        <p:nvSpPr>
          <p:cNvPr id="3" name="QB_6_AN.406_1#4b9c174fb.blank?vja=1&amp;pid=46e559a94&amp;color=0,0,0&amp;vpa=177&amp;vtp=1"/>
          <p:cNvSpPr/>
          <p:nvPr/>
        </p:nvSpPr>
        <p:spPr>
          <a:xfrm>
            <a:off x="1049401" y="858013"/>
            <a:ext cx="198438"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F</a:t>
            </a:r>
            <a:endParaRPr lang="en-US" altLang="zh-CN" sz="2000" dirty="0"/>
          </a:p>
        </p:txBody>
      </p:sp>
      <p:sp>
        <p:nvSpPr>
          <p:cNvPr id="4" name="QB_6_AS.407_1#4b9c174fb?vja=1&amp;pid=46e559a94&amp;color=0,0,0&amp;vtp=1"/>
          <p:cNvSpPr/>
          <p:nvPr/>
        </p:nvSpPr>
        <p:spPr>
          <a:xfrm>
            <a:off x="722376" y="1315847"/>
            <a:ext cx="10753344" cy="1151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上文讲到笑是一种强大的工具，下文则开始介绍如何用幽默来解决冲突和加强人际关系，由此可知，设空处应承接上文，说明笑带来的积极效果，F项（它使人们更加紧密地联系在一起，解决冲突，并缓解紧张局势）符合语境，其中的It指代上文中的Laughter。故选F项。</a:t>
            </a:r>
            <a:endParaRPr lang="en-US" altLang="zh-CN" sz="2200" dirty="0"/>
          </a:p>
        </p:txBody>
      </p:sp>
      <p:sp>
        <p:nvSpPr>
          <p:cNvPr id="5" name="QB_6_BD.408_1#64a9ac29b?vja=1&amp;pid=46e559a94&amp;color=0,0,0&amp;vtp=1"/>
          <p:cNvSpPr/>
          <p:nvPr/>
        </p:nvSpPr>
        <p:spPr>
          <a:xfrm>
            <a:off x="722376" y="2504059"/>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2000" dirty="0"/>
          </a:p>
        </p:txBody>
      </p:sp>
      <p:sp>
        <p:nvSpPr>
          <p:cNvPr id="6" name="QB_6_AN.409_1#64a9ac29b.blank?vja=1&amp;pid=46e559a94&amp;color=0,0,0&amp;vpa=178&amp;vtp=1"/>
          <p:cNvSpPr/>
          <p:nvPr/>
        </p:nvSpPr>
        <p:spPr>
          <a:xfrm>
            <a:off x="1024001" y="2465959"/>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sz="2000" dirty="0"/>
          </a:p>
        </p:txBody>
      </p:sp>
      <p:sp>
        <p:nvSpPr>
          <p:cNvPr id="7" name="QB_6_AS.410_1#64a9ac29b?vja=1&amp;pid=46e559a94&amp;color=0,0,0&amp;vtp=1"/>
          <p:cNvSpPr/>
          <p:nvPr/>
        </p:nvSpPr>
        <p:spPr>
          <a:xfrm>
            <a:off x="722376" y="2928747"/>
            <a:ext cx="10753344" cy="1147953"/>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本段主旨句可知，本段主要介绍了要确保双方都能理解玩笑，后面紧接着提到如果对方不太可能理解这个玩笑，就不要开这个玩笑，D项（所以对另一个人保持敏感是很重要的）与上文构成因果关系，符合语境，其中的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other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person与下文的he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she相呼应。故选D项。</a:t>
            </a:r>
            <a:endParaRPr lang="en-US" altLang="zh-CN" sz="2200" dirty="0"/>
          </a:p>
        </p:txBody>
      </p:sp>
      <p:sp>
        <p:nvSpPr>
          <p:cNvPr id="8" name="QB_6_BD.411_1#3369293c4?vja=1&amp;pid=46e559a94&amp;color=0,0,0&amp;vtp=1"/>
          <p:cNvSpPr/>
          <p:nvPr/>
        </p:nvSpPr>
        <p:spPr>
          <a:xfrm>
            <a:off x="722376" y="4116959"/>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2000" dirty="0"/>
          </a:p>
        </p:txBody>
      </p:sp>
      <p:sp>
        <p:nvSpPr>
          <p:cNvPr id="9" name="QB_6_AN.412_1#3369293c4.blank?vja=1&amp;pid=46e559a94&amp;color=0,0,0&amp;vpa=179&amp;vtp=1"/>
          <p:cNvSpPr/>
          <p:nvPr/>
        </p:nvSpPr>
        <p:spPr>
          <a:xfrm>
            <a:off x="1036701" y="4078859"/>
            <a:ext cx="227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sz="2000" dirty="0"/>
          </a:p>
        </p:txBody>
      </p:sp>
      <p:sp>
        <p:nvSpPr>
          <p:cNvPr id="10" name="QB_6_AS.413_1#3369293c4?vja=1&amp;pid=46e559a94&amp;color=0,0,0&amp;vtp=1"/>
          <p:cNvSpPr/>
          <p:nvPr/>
        </p:nvSpPr>
        <p:spPr>
          <a:xfrm>
            <a:off x="722376" y="4541647"/>
            <a:ext cx="10753344" cy="1151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设空处位于段首，为本段的主旨句。本段主要介绍了不恰当地使用幽默的情况，特别是用幽默来逃避痛苦情绪的做法，这是不健康的，由此可知，C项（不要用幽默来掩饰其他情绪）能够概括本段主旨，起到引领下文的作用。故选C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414_1#d2b46867a?vja=1&amp;pid=46e559a94&amp;color=0,0,0&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2000" dirty="0"/>
          </a:p>
        </p:txBody>
      </p:sp>
      <p:sp>
        <p:nvSpPr>
          <p:cNvPr id="3" name="QB_6_AN.415_1#d2b46867a.blank?vja=1&amp;pid=46e559a94&amp;color=0,0,0&amp;vpa=180&amp;vtp=1"/>
          <p:cNvSpPr/>
          <p:nvPr/>
        </p:nvSpPr>
        <p:spPr>
          <a:xfrm>
            <a:off x="1024001" y="858013"/>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G</a:t>
            </a:r>
            <a:endParaRPr lang="en-US" altLang="zh-CN" sz="2000" dirty="0"/>
          </a:p>
        </p:txBody>
      </p:sp>
      <p:sp>
        <p:nvSpPr>
          <p:cNvPr id="4" name="QB_6_AS.416_1#d2b46867a?vja=1&amp;pid=46e559a94&amp;color=0,0,0&amp;vtp=1"/>
          <p:cNvSpPr/>
          <p:nvPr/>
        </p:nvSpPr>
        <p:spPr>
          <a:xfrm>
            <a:off x="722376" y="1315847"/>
            <a:ext cx="10753344" cy="1532509"/>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设空处位于本段的段尾，上文提到要培养聪明的幽默感，比如可以自嘲，空前一句举了具体的如何自嘲的例子。G项（即使这个笑话平淡无奇，你唯一冒犯的人就是你自己）承接上文，指出自嘲即使没有引起共鸣，也不会伤害别人，选项中的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joke与空前的a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joke相呼应。故选G项。</a:t>
            </a:r>
            <a:endParaRPr lang="en-US" altLang="zh-CN" sz="2200" dirty="0"/>
          </a:p>
        </p:txBody>
      </p:sp>
      <p:sp>
        <p:nvSpPr>
          <p:cNvPr id="5" name="QB_6_BD.417_1#4cdfa15f2?vja=1&amp;pid=46e559a94&amp;color=0,0,0&amp;vtp=1"/>
          <p:cNvSpPr/>
          <p:nvPr/>
        </p:nvSpPr>
        <p:spPr>
          <a:xfrm>
            <a:off x="722376" y="2885059"/>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2000" dirty="0"/>
          </a:p>
        </p:txBody>
      </p:sp>
      <p:sp>
        <p:nvSpPr>
          <p:cNvPr id="6" name="QB_6_AN.418_1#4cdfa15f2.blank?vja=1&amp;pid=46e559a94&amp;color=0,0,0&amp;vpa=181&amp;vtp=1"/>
          <p:cNvSpPr/>
          <p:nvPr/>
        </p:nvSpPr>
        <p:spPr>
          <a:xfrm>
            <a:off x="1036701" y="2846959"/>
            <a:ext cx="212725"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E</a:t>
            </a:r>
            <a:endParaRPr lang="en-US" altLang="zh-CN" sz="2000" dirty="0"/>
          </a:p>
        </p:txBody>
      </p:sp>
      <p:sp>
        <p:nvSpPr>
          <p:cNvPr id="7" name="QB_6_AS.419_1#4cdfa15f2?vja=1&amp;pid=46e559a94&amp;color=0,0,0&amp;vtp=1"/>
          <p:cNvSpPr/>
          <p:nvPr/>
        </p:nvSpPr>
        <p:spPr>
          <a:xfrm>
            <a:off x="722376" y="3309747"/>
            <a:ext cx="10753344" cy="1151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上文提到尝试幽默只是为了缓和气氛，不需要让自己成为一个喜剧演员，因此发掘自己好玩的一面时，不用害怕自己的表现太傻，E项（因此，不要害怕像孩子一样表现得傻气）与上文构成因果关系，符合语境。故选E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420_1#641d4c5a1?vja=1&amp;pid=28ad72dbd&amp;color=0,0,0&amp;vtp=1&amp;bt=1"/>
          <p:cNvSpPr/>
          <p:nvPr/>
        </p:nvSpPr>
        <p:spPr>
          <a:xfrm>
            <a:off x="722376" y="896112"/>
            <a:ext cx="10753344" cy="3009202"/>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[山东济宁2025高二期末]</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decision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Shanghai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made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lightly.I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entire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life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small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town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Florida,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everyone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knew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prospect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leaving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behind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frightening.Despite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felt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unexplainable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pull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city.</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arriving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Shanghai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greeted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sensory</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skyline,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dominated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futuristic</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architecture</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bustling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（熙熙攘攘的）</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streets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traditional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houses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landscape.What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great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mix!</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vividly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remember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first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local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restaurant,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first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attempt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chopsticks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translation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app.Nevertheless,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warmth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locals,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feel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welcome.</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#2</a:t>
            </a:r>
            <a:endParaRPr lang="en-US" altLang="zh-CN" sz="2000" dirty="0"/>
          </a:p>
        </p:txBody>
      </p:sp>
    </p:spTree>
  </p:cSld>
  <p:clrMapOvr>
    <a:masterClrMapping/>
  </p:clrMapOvr>
  <p:transition>
    <p:fade/>
  </p:transition>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420_2#641d4c5a1?vja=1&amp;pid=28ad72dbd&amp;color=0,0,0&amp;mp=1&amp;vtp=1&amp;bt=1"/>
          <p:cNvSpPr/>
          <p:nvPr/>
        </p:nvSpPr>
        <p:spPr>
          <a:xfrm>
            <a:off x="722376" y="896112"/>
            <a:ext cx="10753344" cy="3771202"/>
          </a:xfrm>
          <a:prstGeom prst="rect">
            <a:avLst/>
          </a:prstGeom>
          <a:noFill/>
        </p:spPr>
        <p:txBody>
          <a:bodyPr wrap="square" lIns="0" tIns="0" rIns="0" bIns="0" rtlCol="0" anchor="t"/>
          <a:lstStyle/>
          <a:p>
            <a:pPr algn="just">
              <a:lnSpc>
                <a:spcPct val="125000"/>
              </a:lnSpc>
            </a:pP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life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Shanghai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challenging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rewarding.Attending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Chinese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language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classes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became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life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though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progress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slow,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phrase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felt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small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victory.Participating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local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festivals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11</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appreciation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Chinese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traditions.Over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shifted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feeling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12</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becoming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integral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community.</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Living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Shanghai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significantly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contributed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personal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growth.</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13</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multicultural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environment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improved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communication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problem-solving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skills,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learnt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14</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cultural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gaps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efficiently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colleagues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diverse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backgrounds.</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journey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15</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experience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reshaped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view.It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underscored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importance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embracing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change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stepping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comfort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zone.</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#5</a:t>
            </a:r>
            <a:endParaRPr lang="en-US" altLang="zh-CN" sz="2000" dirty="0"/>
          </a:p>
        </p:txBody>
      </p:sp>
      <p:sp>
        <p:nvSpPr>
          <p:cNvPr id="3" name="QM_5_EX.421_1#641d4c5a1?vja=1&amp;pid=28ad72dbd&amp;color=0,0,0&amp;vtp=1"/>
          <p:cNvSpPr/>
          <p:nvPr/>
        </p:nvSpPr>
        <p:spPr>
          <a:xfrm>
            <a:off x="722376" y="4712398"/>
            <a:ext cx="10753344" cy="732409"/>
          </a:xfrm>
          <a:prstGeom prst="rect">
            <a:avLst/>
          </a:prstGeom>
          <a:noFill/>
        </p:spPr>
        <p:txBody>
          <a:bodyPr wrap="square" lIns="0" tIns="0" rIns="0" bIns="0" rtlCol="0" anchor="t"/>
          <a:lstStyle/>
          <a:p>
            <a:pPr algn="l">
              <a:lnSpc>
                <a:spcPct val="125000"/>
              </a:lnSpc>
            </a:pP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【语篇导读】</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本文是一篇记叙文。文章讲述了作者从佛罗里达州的小镇到上海工作的经历，作者从最初的不熟悉到逐渐融入，最终实现了自我成长。</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422_1#4d260cf4e.choices?vja=1&amp;pid=641d4c5a1&amp;color=0,0,0&amp;vtp=1&amp;bt=1"/>
          <p:cNvSpPr/>
          <p:nvPr/>
        </p:nvSpPr>
        <p:spPr>
          <a:xfrm>
            <a:off x="722376" y="896113"/>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.changed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B.spent</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C.wasted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.controlled</a:t>
            </a:r>
            <a:endParaRPr lang="en-US" altLang="zh-CN" sz="2000" dirty="0"/>
          </a:p>
        </p:txBody>
      </p:sp>
      <p:sp>
        <p:nvSpPr>
          <p:cNvPr id="3" name="QC_6_AN.423_1#4d260cf4e.bracket?vja=1&amp;pid=641d4c5a1&amp;color=0,0,0&amp;vpa=182&amp;vtp=1"/>
          <p:cNvSpPr/>
          <p:nvPr/>
        </p:nvSpPr>
        <p:spPr>
          <a:xfrm>
            <a:off x="1176401" y="896113"/>
            <a:ext cx="227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000" dirty="0"/>
          </a:p>
        </p:txBody>
      </p:sp>
      <p:sp>
        <p:nvSpPr>
          <p:cNvPr id="4" name="QC_6_AS.424_1#4d260cf4e?vja=1&amp;pid=641d4c5a1&amp;color=0,0,0&amp;vtp=1"/>
          <p:cNvSpPr/>
          <p:nvPr/>
        </p:nvSpPr>
        <p:spPr>
          <a:xfrm>
            <a:off x="722376" y="1315847"/>
            <a:ext cx="10753344" cy="1151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根据下文的my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entire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life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small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town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Florida可知，作者之前所有的时间都是在佛罗里达州的一个小镇度过的。spend意为“度过，花（时间）”，故选B项。change意为“改变”；waste意为“浪费”；control意为“控制”。</a:t>
            </a:r>
            <a:endParaRPr lang="en-US" altLang="zh-CN" sz="2200" dirty="0"/>
          </a:p>
        </p:txBody>
      </p:sp>
      <p:sp>
        <p:nvSpPr>
          <p:cNvPr id="5" name="QC_6_BD.425_1#1a41fa756.choices?vja=1&amp;pid=641d4c5a1&amp;color=0,0,0&amp;vtp=1"/>
          <p:cNvSpPr/>
          <p:nvPr/>
        </p:nvSpPr>
        <p:spPr>
          <a:xfrm>
            <a:off x="722376" y="2504059"/>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.identity</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B.familiarity</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C.memory</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.tradition</a:t>
            </a:r>
            <a:endParaRPr lang="en-US" altLang="zh-CN" sz="2000" dirty="0"/>
          </a:p>
        </p:txBody>
      </p:sp>
      <p:sp>
        <p:nvSpPr>
          <p:cNvPr id="6" name="QC_6_AN.426_1#1a41fa756.bracket?vja=1&amp;pid=641d4c5a1&amp;color=0,0,0&amp;vpa=183&amp;vtp=1"/>
          <p:cNvSpPr/>
          <p:nvPr/>
        </p:nvSpPr>
        <p:spPr>
          <a:xfrm>
            <a:off x="1176401" y="2504059"/>
            <a:ext cx="227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000" dirty="0"/>
          </a:p>
        </p:txBody>
      </p:sp>
      <p:sp>
        <p:nvSpPr>
          <p:cNvPr id="7" name="QC_6_AS.427_1#1a41fa756?vja=1&amp;pid=641d4c5a1&amp;color=0,0,0&amp;vtp=1"/>
          <p:cNvSpPr/>
          <p:nvPr/>
        </p:nvSpPr>
        <p:spPr>
          <a:xfrm>
            <a:off x="722376" y="2928747"/>
            <a:ext cx="10753344" cy="770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根据上文的where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everyone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knew</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each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other可知，小镇的人们彼此认识，因此此处指离开熟悉的环境令作者感到恐惧。familiarity意为“熟悉”，故选B项。</a:t>
            </a:r>
            <a:endParaRPr lang="en-US" altLang="zh-CN" sz="2200" dirty="0"/>
          </a:p>
        </p:txBody>
      </p:sp>
      <p:sp>
        <p:nvSpPr>
          <p:cNvPr id="8" name="QC_6_BD.428_1#ef224a2d2.choices?vja=1&amp;pid=641d4c5a1&amp;color=0,0,0&amp;vtp=1"/>
          <p:cNvSpPr/>
          <p:nvPr/>
        </p:nvSpPr>
        <p:spPr>
          <a:xfrm>
            <a:off x="722376" y="3735959"/>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.prejudice</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B.confidence</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C.expectations</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.reservations</a:t>
            </a:r>
            <a:endParaRPr lang="en-US" altLang="zh-CN" sz="2000" dirty="0"/>
          </a:p>
        </p:txBody>
      </p:sp>
      <p:sp>
        <p:nvSpPr>
          <p:cNvPr id="9" name="QC_6_AN.429_1#ef224a2d2.bracket?vja=1&amp;pid=641d4c5a1&amp;color=0,0,0&amp;vpa=184&amp;vtp=1"/>
          <p:cNvSpPr/>
          <p:nvPr/>
        </p:nvSpPr>
        <p:spPr>
          <a:xfrm>
            <a:off x="1176401" y="3735959"/>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sz="2000" dirty="0"/>
          </a:p>
        </p:txBody>
      </p:sp>
      <p:sp>
        <p:nvSpPr>
          <p:cNvPr id="10" name="QC_6_AS.430_1#ef224a2d2?vja=1&amp;pid=641d4c5a1&amp;color=0,0,0&amp;vtp=1"/>
          <p:cNvSpPr/>
          <p:nvPr/>
        </p:nvSpPr>
        <p:spPr>
          <a:xfrm>
            <a:off x="722376" y="4160647"/>
            <a:ext cx="10753344" cy="1913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根据上文的“I</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had____</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entire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life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small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town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Florida,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where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everyone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knew</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each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other,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prospect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leaving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behind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____</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rightening.”可知，作者在佛罗里达州的一个小镇长大，那里的人们彼此认识，而且离开熟悉的环境使作者感到恐惧，因此此处指作者内心有所保留。reservation意为“保留（意见）”，故选D项。prejudice意为“偏见”；confidence意为“自信”；expectation意为“期望”。</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431_1#68b68306d.choices?vja=1&amp;pid=641d4c5a1&amp;color=0,0,0&amp;vtp=1&amp;bt=1"/>
          <p:cNvSpPr/>
          <p:nvPr/>
        </p:nvSpPr>
        <p:spPr>
          <a:xfrm>
            <a:off x="722376" y="896113"/>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.overload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B.escape</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C.evaluation</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.disturbance</a:t>
            </a:r>
            <a:endParaRPr lang="en-US" altLang="zh-CN" sz="2000" dirty="0"/>
          </a:p>
        </p:txBody>
      </p:sp>
      <p:sp>
        <p:nvSpPr>
          <p:cNvPr id="3" name="QC_6_AN.432_1#68b68306d.bracket?vja=1&amp;pid=641d4c5a1&amp;color=0,0,0&amp;vpa=185&amp;vtp=1"/>
          <p:cNvSpPr/>
          <p:nvPr/>
        </p:nvSpPr>
        <p:spPr>
          <a:xfrm>
            <a:off x="1176401" y="896113"/>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4" name="QC_6_AS.433_1#68b68306d?vja=1&amp;pid=641d4c5a1&amp;color=0,0,0&amp;vtp=1"/>
          <p:cNvSpPr/>
          <p:nvPr/>
        </p:nvSpPr>
        <p:spPr>
          <a:xfrm>
            <a:off x="722376" y="1315847"/>
            <a:ext cx="10753344" cy="1151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根据下文的“What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great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mix!”以及对上海景色的描述可知，上海给作者的最初印象是一种美妙的融合，由此可推知，作者当时感官过载。sensory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overload为固定搭配，意为“感官过载”，故选A项。evaluation意为“评估”；disturbance意为“干扰”。</a:t>
            </a:r>
            <a:endParaRPr lang="en-US" altLang="zh-CN" sz="2200" dirty="0"/>
          </a:p>
        </p:txBody>
      </p:sp>
      <p:sp>
        <p:nvSpPr>
          <p:cNvPr id="5" name="QC_6_BD.434_1#a2dc0277a.choices?vja=1&amp;pid=641d4c5a1&amp;color=0,0,0&amp;vtp=1"/>
          <p:cNvSpPr/>
          <p:nvPr/>
        </p:nvSpPr>
        <p:spPr>
          <a:xfrm>
            <a:off x="722376" y="2504059"/>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.interacted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B.competed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C.dealt</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.contrasted</a:t>
            </a:r>
            <a:endParaRPr lang="en-US" altLang="zh-CN" sz="2000" dirty="0"/>
          </a:p>
        </p:txBody>
      </p:sp>
      <p:sp>
        <p:nvSpPr>
          <p:cNvPr id="6" name="QC_6_AN.435_1#a2dc0277a.bracket?vja=1&amp;pid=641d4c5a1&amp;color=0,0,0&amp;vpa=186&amp;vtp=1"/>
          <p:cNvSpPr/>
          <p:nvPr/>
        </p:nvSpPr>
        <p:spPr>
          <a:xfrm>
            <a:off x="1176401" y="2504059"/>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sz="2000" dirty="0"/>
          </a:p>
        </p:txBody>
      </p:sp>
      <p:sp>
        <p:nvSpPr>
          <p:cNvPr id="7" name="QC_6_AS.436_1#a2dc0277a?vja=1&amp;pid=641d4c5a1&amp;color=0,0,0&amp;vtp=1"/>
          <p:cNvSpPr/>
          <p:nvPr/>
        </p:nvSpPr>
        <p:spPr>
          <a:xfrm>
            <a:off x="722376" y="2928747"/>
            <a:ext cx="10753344" cy="1532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根据上文的“The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skyline,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dominated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futuristic</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architecture”和下文的the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bustling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streets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traditional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houses可知，此处指耸立着未来感建筑的天际线和熙熙攘攘的街道、传统的房屋之间形成对比。contrast意为“形成对比”，故选D项。interact意为“相互作用”；compete意为“竞争”。</a:t>
            </a:r>
            <a:endParaRPr lang="en-US" altLang="zh-CN" sz="2200" dirty="0"/>
          </a:p>
        </p:txBody>
      </p:sp>
      <p:sp>
        <p:nvSpPr>
          <p:cNvPr id="8" name="QC_6_BD.437_1#c1520504b.choices?vja=1&amp;pid=641d4c5a1&amp;color=0,0,0&amp;vtp=1"/>
          <p:cNvSpPr/>
          <p:nvPr/>
        </p:nvSpPr>
        <p:spPr>
          <a:xfrm>
            <a:off x="722376" y="4497959"/>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.ruined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B.dotted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C.covered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.maintained</a:t>
            </a:r>
            <a:endParaRPr lang="en-US" altLang="zh-CN" sz="2000" dirty="0"/>
          </a:p>
        </p:txBody>
      </p:sp>
      <p:sp>
        <p:nvSpPr>
          <p:cNvPr id="9" name="QC_6_AN.438_1#c1520504b.bracket?vja=1&amp;pid=641d4c5a1&amp;color=0,0,0&amp;vpa=187&amp;vtp=1"/>
          <p:cNvSpPr/>
          <p:nvPr/>
        </p:nvSpPr>
        <p:spPr>
          <a:xfrm>
            <a:off x="1176401" y="4497959"/>
            <a:ext cx="227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000" dirty="0"/>
          </a:p>
        </p:txBody>
      </p:sp>
      <p:sp>
        <p:nvSpPr>
          <p:cNvPr id="10" name="QC_6_AS.439_1#c1520504b?vja=1&amp;pid=641d4c5a1&amp;color=0,0,0&amp;vtp=1"/>
          <p:cNvSpPr/>
          <p:nvPr/>
        </p:nvSpPr>
        <p:spPr>
          <a:xfrm>
            <a:off x="722376" y="4922647"/>
            <a:ext cx="10753344" cy="1151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根据上文的“dominated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futuristic</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architecture,____</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bustling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streets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traditional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houses”和下文的the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landscape可知，传统房屋遍布城市的景观，到处都是。dot意为“星罗棋布于；遍布”，故选B项。maintain意为“维持”。</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440_1#6c2a801e1.choices?vja=1&amp;pid=641d4c5a1&amp;color=0,0,0&amp;vtp=1&amp;bt=1"/>
          <p:cNvSpPr/>
          <p:nvPr/>
        </p:nvSpPr>
        <p:spPr>
          <a:xfrm>
            <a:off x="722376" y="896113"/>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put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off</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gave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up</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messed</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up</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.jumped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endParaRPr lang="en-US" altLang="zh-CN" sz="2000" dirty="0"/>
          </a:p>
        </p:txBody>
      </p:sp>
      <p:sp>
        <p:nvSpPr>
          <p:cNvPr id="3" name="QC_6_AN.441_1#6c2a801e1.bracket?vja=1&amp;pid=641d4c5a1&amp;color=0,0,0&amp;vpa=188&amp;vtp=1"/>
          <p:cNvSpPr/>
          <p:nvPr/>
        </p:nvSpPr>
        <p:spPr>
          <a:xfrm>
            <a:off x="1176401" y="896113"/>
            <a:ext cx="227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sz="2000" dirty="0"/>
          </a:p>
        </p:txBody>
      </p:sp>
      <p:sp>
        <p:nvSpPr>
          <p:cNvPr id="4" name="QC_6_AS.442_1#6c2a801e1?vja=1&amp;pid=641d4c5a1&amp;color=0,0,0&amp;vtp=1"/>
          <p:cNvSpPr/>
          <p:nvPr/>
        </p:nvSpPr>
        <p:spPr>
          <a:xfrm>
            <a:off x="722376" y="1315847"/>
            <a:ext cx="10753344" cy="1147953"/>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根据下文表示转折的Nevertheless和by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warmth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locals可知，作者虽然第一次用筷子和翻译软件的尝试失败了，但是却感受到了当地人的热情。mess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up意为“搞砸”，故选C项。put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off意为“推迟”；give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up意为“放弃”；jump</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at意为“欣然接受”。</a:t>
            </a:r>
            <a:endParaRPr lang="en-US" altLang="zh-CN" sz="2200" dirty="0"/>
          </a:p>
        </p:txBody>
      </p:sp>
      <p:sp>
        <p:nvSpPr>
          <p:cNvPr id="5" name="QC_6_BD.443_1#e8676f993.choices?vja=1&amp;pid=641d4c5a1&amp;color=0,0,0&amp;vtp=1"/>
          <p:cNvSpPr/>
          <p:nvPr/>
        </p:nvSpPr>
        <p:spPr>
          <a:xfrm>
            <a:off x="722376" y="2491359"/>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.scared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B.bothered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C.struck</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.amused</a:t>
            </a:r>
            <a:endParaRPr lang="en-US" altLang="zh-CN" sz="2000" dirty="0"/>
          </a:p>
        </p:txBody>
      </p:sp>
      <p:sp>
        <p:nvSpPr>
          <p:cNvPr id="6" name="QC_6_AN.444_1#e8676f993.bracket?vja=1&amp;pid=641d4c5a1&amp;color=0,0,0&amp;vpa=189&amp;vtp=1"/>
          <p:cNvSpPr/>
          <p:nvPr/>
        </p:nvSpPr>
        <p:spPr>
          <a:xfrm>
            <a:off x="1176401" y="2491359"/>
            <a:ext cx="227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sz="2000" dirty="0"/>
          </a:p>
        </p:txBody>
      </p:sp>
      <p:sp>
        <p:nvSpPr>
          <p:cNvPr id="7" name="QC_6_AS.445_1#e8676f993?vja=1&amp;pid=641d4c5a1&amp;color=0,0,0&amp;vtp=1"/>
          <p:cNvSpPr/>
          <p:nvPr/>
        </p:nvSpPr>
        <p:spPr>
          <a:xfrm>
            <a:off x="722376" y="2916047"/>
            <a:ext cx="10753344" cy="1151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根据下文的who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went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way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make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feel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welcome可知，当地人想尽办法让作者感到受欢迎，因此此处指作者被他们的热情所打动。strike意为“打动，给（某人以</a:t>
            </a:r>
            <a:r>
              <a:rPr lang="en-US" altLang="zh-CN" sz="2000" b="0" i="0" dirty="0">
                <a:solidFill>
                  <a:srgbClr val="385723"/>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）印象”，故选C项。</a:t>
            </a:r>
            <a:endParaRPr lang="en-US" altLang="zh-CN" sz="2200" dirty="0"/>
          </a:p>
        </p:txBody>
      </p:sp>
      <p:sp>
        <p:nvSpPr>
          <p:cNvPr id="8" name="QC_6_BD.446_1#8b0937e66.choices?vja=1&amp;pid=641d4c5a1&amp;color=0,0,0&amp;vtp=1"/>
          <p:cNvSpPr/>
          <p:nvPr/>
        </p:nvSpPr>
        <p:spPr>
          <a:xfrm>
            <a:off x="722376" y="4104259"/>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.Adapting</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B.Referring</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C.Responding</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.Coming</a:t>
            </a:r>
            <a:endParaRPr lang="en-US" altLang="zh-CN" sz="2000" dirty="0"/>
          </a:p>
        </p:txBody>
      </p:sp>
      <p:sp>
        <p:nvSpPr>
          <p:cNvPr id="9" name="QC_6_AN.447_1#8b0937e66.bracket?vja=1&amp;pid=641d4c5a1&amp;color=0,0,0&amp;vpa=190&amp;vtp=1"/>
          <p:cNvSpPr/>
          <p:nvPr/>
        </p:nvSpPr>
        <p:spPr>
          <a:xfrm>
            <a:off x="1176401" y="4104259"/>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10" name="QC_6_AS.448_1#8b0937e66?vja=1&amp;pid=641d4c5a1&amp;color=0,0,0&amp;vtp=1"/>
          <p:cNvSpPr/>
          <p:nvPr/>
        </p:nvSpPr>
        <p:spPr>
          <a:xfrm>
            <a:off x="722376" y="4528947"/>
            <a:ext cx="10753344" cy="770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根据下文的Attending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Chinese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language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classes和Participating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local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festivals可知，此处表示适应在上海的生活。adapt意为“适应”，故选A项。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449_1#637eb7dfc.choices?vja=1&amp;pid=641d4c5a1&amp;color=0,0,0&amp;vtp=1&amp;bt=1"/>
          <p:cNvSpPr/>
          <p:nvPr/>
        </p:nvSpPr>
        <p:spPr>
          <a:xfrm>
            <a:off x="722376" y="896113"/>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.burden</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B.pastime</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C.priority</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.fantasy</a:t>
            </a:r>
            <a:endParaRPr lang="en-US" altLang="zh-CN" sz="2000" dirty="0"/>
          </a:p>
        </p:txBody>
      </p:sp>
      <p:sp>
        <p:nvSpPr>
          <p:cNvPr id="3" name="QC_6_AN.450_1#637eb7dfc.bracket?vja=1&amp;pid=641d4c5a1&amp;color=0,0,0&amp;vpa=191&amp;vtp=1"/>
          <p:cNvSpPr/>
          <p:nvPr/>
        </p:nvSpPr>
        <p:spPr>
          <a:xfrm>
            <a:off x="1303401" y="896113"/>
            <a:ext cx="227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sz="2000" dirty="0"/>
          </a:p>
        </p:txBody>
      </p:sp>
      <p:sp>
        <p:nvSpPr>
          <p:cNvPr id="4" name="QC_6_AS.451_1#637eb7dfc?vja=1&amp;pid=641d4c5a1&amp;color=0,0,0&amp;vtp=1"/>
          <p:cNvSpPr/>
          <p:nvPr/>
        </p:nvSpPr>
        <p:spPr>
          <a:xfrm>
            <a:off x="722376" y="1315847"/>
            <a:ext cx="10753344" cy="1151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根据上文的the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translation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app、下文的for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life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here和常识可知，初来上海的作者语言不通，因此上汉语课成了他在上海生活的优先事项。priority意为“优先事项”，故选C项。burden意为“负担”；pastime意为“消遣”；fantasy意为“幻想”。</a:t>
            </a:r>
            <a:endParaRPr lang="en-US" altLang="zh-CN" sz="2200" dirty="0"/>
          </a:p>
        </p:txBody>
      </p:sp>
      <p:sp>
        <p:nvSpPr>
          <p:cNvPr id="5" name="QC_6_BD.452_1#fb8d9a601.choices?vja=1&amp;pid=641d4c5a1&amp;color=0,0,0&amp;vtp=1"/>
          <p:cNvSpPr/>
          <p:nvPr/>
        </p:nvSpPr>
        <p:spPr>
          <a:xfrm>
            <a:off x="722376" y="2504059"/>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11.(</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.tested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B.limited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C.clouded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.deepened</a:t>
            </a:r>
            <a:endParaRPr lang="en-US" altLang="zh-CN" sz="2000" dirty="0"/>
          </a:p>
        </p:txBody>
      </p:sp>
      <p:sp>
        <p:nvSpPr>
          <p:cNvPr id="6" name="QC_6_AN.453_1#fb8d9a601.bracket?vja=1&amp;pid=641d4c5a1&amp;color=0,0,0&amp;vpa=192&amp;vtp=1"/>
          <p:cNvSpPr/>
          <p:nvPr/>
        </p:nvSpPr>
        <p:spPr>
          <a:xfrm>
            <a:off x="1294003" y="2504059"/>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sz="2000" dirty="0"/>
          </a:p>
        </p:txBody>
      </p:sp>
      <p:sp>
        <p:nvSpPr>
          <p:cNvPr id="7" name="QC_6_AS.454_1#fb8d9a601?vja=1&amp;pid=641d4c5a1&amp;color=0,0,0&amp;vtp=1"/>
          <p:cNvSpPr/>
          <p:nvPr/>
        </p:nvSpPr>
        <p:spPr>
          <a:xfrm>
            <a:off x="722376" y="2928747"/>
            <a:ext cx="10753344" cy="770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根据上文的Participating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local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festivals和下文的my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appreciation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Chinese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traditions可知，参加当地的节日加深了作者对中国传统的理解。故选D项。cloud意为“使模糊；混淆”。</a:t>
            </a:r>
            <a:endParaRPr lang="en-US" altLang="zh-CN" sz="2200" dirty="0"/>
          </a:p>
        </p:txBody>
      </p:sp>
      <p:sp>
        <p:nvSpPr>
          <p:cNvPr id="8" name="QC_6_BD.455_1#7aa713e5b.choices?vja=1&amp;pid=641d4c5a1&amp;color=0,0,0&amp;vtp=1"/>
          <p:cNvSpPr/>
          <p:nvPr/>
        </p:nvSpPr>
        <p:spPr>
          <a:xfrm>
            <a:off x="722376" y="3735959"/>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12.(</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.host</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B.learner</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C.member</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.outsider</a:t>
            </a:r>
            <a:endParaRPr lang="en-US" altLang="zh-CN" sz="2000" dirty="0"/>
          </a:p>
        </p:txBody>
      </p:sp>
      <p:sp>
        <p:nvSpPr>
          <p:cNvPr id="9" name="QC_6_AN.456_1#7aa713e5b.bracket?vja=1&amp;pid=641d4c5a1&amp;color=0,0,0&amp;vpa=193&amp;vtp=1"/>
          <p:cNvSpPr/>
          <p:nvPr/>
        </p:nvSpPr>
        <p:spPr>
          <a:xfrm>
            <a:off x="1303401" y="3735959"/>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sz="2000" dirty="0"/>
          </a:p>
        </p:txBody>
      </p:sp>
      <p:sp>
        <p:nvSpPr>
          <p:cNvPr id="10" name="QC_6_AS.457_1#7aa713e5b?vja=1&amp;pid=641d4c5a1&amp;color=0,0,0&amp;vtp=1"/>
          <p:cNvSpPr/>
          <p:nvPr/>
        </p:nvSpPr>
        <p:spPr>
          <a:xfrm>
            <a:off x="722376" y="4160647"/>
            <a:ext cx="10753344" cy="1151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根据上文的shifted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from和下文的to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becoming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integral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part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community并结合语境可知，通过学习汉语和了解当地文化，作者从一开始觉得自己是个外来者转向成为这个社区中不可或缺的一部分。outsider意为“局外人”，故选D项。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458_1#6e0ecfea4.choices?vja=1&amp;pid=641d4c5a1&amp;color=0,0,0&amp;vtp=1&amp;bt=1"/>
          <p:cNvSpPr/>
          <p:nvPr/>
        </p:nvSpPr>
        <p:spPr>
          <a:xfrm>
            <a:off x="722376" y="896113"/>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13.(</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.Professionally</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B.Initially</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C.Regularly</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.Occasionally</a:t>
            </a:r>
            <a:endParaRPr lang="en-US" altLang="zh-CN" sz="2000" dirty="0"/>
          </a:p>
        </p:txBody>
      </p:sp>
      <p:sp>
        <p:nvSpPr>
          <p:cNvPr id="3" name="QC_6_AN.459_1#6e0ecfea4.bracket?vja=1&amp;pid=641d4c5a1&amp;color=0,0,0&amp;vpa=194&amp;vtp=1"/>
          <p:cNvSpPr/>
          <p:nvPr/>
        </p:nvSpPr>
        <p:spPr>
          <a:xfrm>
            <a:off x="1303401" y="896113"/>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4" name="QC_6_AS.460_1#6e0ecfea4?vja=1&amp;pid=641d4c5a1&amp;color=0,0,0&amp;vtp=1"/>
          <p:cNvSpPr/>
          <p:nvPr/>
        </p:nvSpPr>
        <p:spPr>
          <a:xfrm>
            <a:off x="722376" y="1315847"/>
            <a:ext cx="10753344" cy="1532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根据下文的working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multicultural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environment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improved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communication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problem-solving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skills和work</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efficiently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colleagues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diverse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backgrounds可知，多元文化的工作环境提升了作者的工作能力，使其能高效地与同事协作。professionally意为“在工作上”，故选A项。initially意为“最初”；regularly意为“定期地”；occasionally意为“偶尔”。</a:t>
            </a:r>
            <a:endParaRPr lang="en-US" altLang="zh-CN" sz="2200" dirty="0"/>
          </a:p>
        </p:txBody>
      </p:sp>
      <p:sp>
        <p:nvSpPr>
          <p:cNvPr id="5" name="QC_6_BD.461_1#d501bfe7a.choices?vja=1&amp;pid=641d4c5a1&amp;color=0,0,0&amp;vtp=1"/>
          <p:cNvSpPr/>
          <p:nvPr/>
        </p:nvSpPr>
        <p:spPr>
          <a:xfrm>
            <a:off x="722376" y="2885059"/>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14.(</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.avoid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B.measure</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C.bridge</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.identify</a:t>
            </a:r>
            <a:endParaRPr lang="en-US" altLang="zh-CN" sz="2000" dirty="0"/>
          </a:p>
        </p:txBody>
      </p:sp>
      <p:sp>
        <p:nvSpPr>
          <p:cNvPr id="6" name="QC_6_AN.462_1#d501bfe7a.bracket?vja=1&amp;pid=641d4c5a1&amp;color=0,0,0&amp;vpa=195&amp;vtp=1"/>
          <p:cNvSpPr/>
          <p:nvPr/>
        </p:nvSpPr>
        <p:spPr>
          <a:xfrm>
            <a:off x="1303401" y="2885059"/>
            <a:ext cx="227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sz="2000" dirty="0"/>
          </a:p>
        </p:txBody>
      </p:sp>
      <p:sp>
        <p:nvSpPr>
          <p:cNvPr id="7" name="QC_6_AS.463_1#d501bfe7a?vja=1&amp;pid=641d4c5a1&amp;color=0,0,0&amp;vtp=1"/>
          <p:cNvSpPr/>
          <p:nvPr/>
        </p:nvSpPr>
        <p:spPr>
          <a:xfrm>
            <a:off x="722376" y="3309747"/>
            <a:ext cx="10753344" cy="1151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根据上文的in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multicultural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environment和下文的work</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efficiently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colleagues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diverse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backgrounds可知，在这样的多元文化工作环境中，作者学会了与来自不同背景的同事高效协作，因此此处指作者学会了弥合文化差距。bridge意为“弥合（差距）”，故选C项。</a:t>
            </a:r>
            <a:endParaRPr lang="en-US" altLang="zh-CN" sz="2200" dirty="0"/>
          </a:p>
        </p:txBody>
      </p:sp>
      <p:sp>
        <p:nvSpPr>
          <p:cNvPr id="8" name="QC_6_BD.464_1#c97f54c56.choices?vja=1&amp;pid=641d4c5a1&amp;color=0,0,0&amp;vtp=1"/>
          <p:cNvSpPr/>
          <p:nvPr/>
        </p:nvSpPr>
        <p:spPr>
          <a:xfrm>
            <a:off x="722376" y="4497959"/>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15.(</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.humble</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B.transformative</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C.risk-filled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.sight-pleasing</a:t>
            </a:r>
            <a:endParaRPr lang="en-US" altLang="zh-CN" sz="2000" dirty="0"/>
          </a:p>
        </p:txBody>
      </p:sp>
      <p:sp>
        <p:nvSpPr>
          <p:cNvPr id="9" name="QC_6_AN.465_1#c97f54c56.bracket?vja=1&amp;pid=641d4c5a1&amp;color=0,0,0&amp;vpa=196&amp;vtp=1"/>
          <p:cNvSpPr/>
          <p:nvPr/>
        </p:nvSpPr>
        <p:spPr>
          <a:xfrm>
            <a:off x="1303401" y="4497959"/>
            <a:ext cx="227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000" dirty="0"/>
          </a:p>
        </p:txBody>
      </p:sp>
      <p:sp>
        <p:nvSpPr>
          <p:cNvPr id="10" name="QC_6_AS.466_1#c97f54c56?vja=1&amp;pid=641d4c5a1&amp;color=0,0,0&amp;vtp=1"/>
          <p:cNvSpPr/>
          <p:nvPr/>
        </p:nvSpPr>
        <p:spPr>
          <a:xfrm>
            <a:off x="722376" y="4922647"/>
            <a:ext cx="10753344" cy="1151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根据下文的reshaped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world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view和“It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underscored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importance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embracing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change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stepping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comfort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zone.”可知，这次旅程是一次变革性的经历。transformative意为“变革性的”，故选B项。humble意为“谦卑的”。</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467_1#5f0117f29?vja=1&amp;pid=0222fb119&amp;color=0,0,0&amp;vtp=1&amp;bt=1"/>
          <p:cNvSpPr/>
          <p:nvPr/>
        </p:nvSpPr>
        <p:spPr>
          <a:xfrm>
            <a:off x="722376" y="900000"/>
            <a:ext cx="10753344" cy="5214430"/>
          </a:xfrm>
          <a:prstGeom prst="rect">
            <a:avLst/>
          </a:prstGeom>
          <a:noFill/>
        </p:spPr>
        <p:txBody>
          <a:bodyPr wrap="square" lIns="0" tIns="0" rIns="0" bIns="0" rtlCol="0" anchor="t"/>
          <a:lstStyle/>
          <a:p>
            <a:pPr algn="just">
              <a:lnSpc>
                <a:spcPct val="123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[黑龙江哈尔滨九中2025高二月考]</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announcement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National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Health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Commission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（NHC</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would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promote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three-year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“Year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Weight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Management”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campaign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fuelled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enthusiasm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nationwide.This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campaign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moves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beyond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traditional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policy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approaches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combining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nationwide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cooperation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community-level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engagement.</a:t>
            </a:r>
            <a:endParaRPr lang="en-US" altLang="zh-CN" sz="2000" dirty="0"/>
          </a:p>
          <a:p>
            <a:pPr algn="just">
              <a:lnSpc>
                <a:spcPct val="123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Over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years,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witnessed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upward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trend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disease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rate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overweight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obese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（肥胖的）</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population.Obesity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become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major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public</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health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issue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ranking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（six）</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risk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factor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death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disability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country.</a:t>
            </a:r>
            <a:endParaRPr lang="en-US" altLang="zh-CN" sz="2000" dirty="0"/>
          </a:p>
          <a:p>
            <a:pPr algn="just">
              <a:lnSpc>
                <a:spcPct val="123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campaign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apart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comprehensive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strategy,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excel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cross-sector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cooperation.Sixteen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government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departments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（joint）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address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complex</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challenges,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creating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targeted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different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groups.6.</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（advance）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mission,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NHC</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produced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health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guide,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viral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localised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advice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combines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food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traditions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science-backed</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principles.</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#1.2</a:t>
            </a:r>
            <a:endParaRPr lang="en-US" altLang="zh-CN" sz="2000" dirty="0"/>
          </a:p>
        </p:txBody>
      </p:sp>
      <p:sp>
        <p:nvSpPr>
          <p:cNvPr id="3" name="QM_5_AN.468_1#5f0117f29.blank?vja=1&amp;pid=0222fb119&amp;color=0,0,0&amp;vpa=197&amp;vtp=1"/>
          <p:cNvSpPr/>
          <p:nvPr/>
        </p:nvSpPr>
        <p:spPr>
          <a:xfrm>
            <a:off x="3656076" y="1236804"/>
            <a:ext cx="436563" cy="346583"/>
          </a:xfrm>
          <a:prstGeom prst="rect">
            <a:avLst/>
          </a:prstGeom>
          <a:noFill/>
        </p:spPr>
        <p:txBody>
          <a:bodyPr wrap="none" lIns="0" tIns="0" rIns="0" bIns="0" rtlCol="0" anchor="t"/>
          <a:lstStyle/>
          <a:p>
            <a:pPr algn="ctr">
              <a:lnSpc>
                <a:spcPct val="123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that</a:t>
            </a:r>
            <a:endParaRPr lang="en-US" altLang="zh-CN" sz="2000" dirty="0"/>
          </a:p>
        </p:txBody>
      </p:sp>
      <p:sp>
        <p:nvSpPr>
          <p:cNvPr id="4" name="QM_5_AN.469_1#5f0117f29.blank?vja=1&amp;pid=0222fb119&amp;color=0,0,0&amp;vpa=198&amp;vtp=1"/>
          <p:cNvSpPr/>
          <p:nvPr/>
        </p:nvSpPr>
        <p:spPr>
          <a:xfrm>
            <a:off x="3260598" y="1973912"/>
            <a:ext cx="1169988" cy="346583"/>
          </a:xfrm>
          <a:prstGeom prst="rect">
            <a:avLst/>
          </a:prstGeom>
          <a:noFill/>
        </p:spPr>
        <p:txBody>
          <a:bodyPr wrap="none" lIns="0" tIns="0" rIns="0" bIns="0" rtlCol="0" anchor="t"/>
          <a:lstStyle/>
          <a:p>
            <a:pPr algn="ctr">
              <a:lnSpc>
                <a:spcPct val="123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by/through</a:t>
            </a:r>
            <a:endParaRPr lang="en-US" altLang="zh-CN" sz="2000" dirty="0"/>
          </a:p>
        </p:txBody>
      </p:sp>
      <p:sp>
        <p:nvSpPr>
          <p:cNvPr id="5" name="QM_5_AN.470_1#5f0117f29.blank?vja=1&amp;pid=0222fb119&amp;color=0,0,0&amp;vpa=199&amp;vtp=1"/>
          <p:cNvSpPr/>
          <p:nvPr/>
        </p:nvSpPr>
        <p:spPr>
          <a:xfrm>
            <a:off x="2675001" y="3486228"/>
            <a:ext cx="549275" cy="346583"/>
          </a:xfrm>
          <a:prstGeom prst="rect">
            <a:avLst/>
          </a:prstGeom>
          <a:noFill/>
        </p:spPr>
        <p:txBody>
          <a:bodyPr wrap="none" lIns="0" tIns="0" rIns="0" bIns="0" rtlCol="0" anchor="t"/>
          <a:lstStyle/>
          <a:p>
            <a:pPr algn="ctr">
              <a:lnSpc>
                <a:spcPct val="123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sixth</a:t>
            </a:r>
            <a:endParaRPr lang="en-US" altLang="zh-CN" sz="2000" dirty="0"/>
          </a:p>
        </p:txBody>
      </p:sp>
      <p:sp>
        <p:nvSpPr>
          <p:cNvPr id="6" name="QM_5_AN.471_1#5f0117f29.blank?vja=1&amp;pid=0222fb119&amp;color=0,0,0&amp;vpa=200&amp;vtp=1"/>
          <p:cNvSpPr/>
          <p:nvPr/>
        </p:nvSpPr>
        <p:spPr>
          <a:xfrm>
            <a:off x="2211959" y="3861132"/>
            <a:ext cx="436563" cy="346583"/>
          </a:xfrm>
          <a:prstGeom prst="rect">
            <a:avLst/>
          </a:prstGeom>
          <a:noFill/>
        </p:spPr>
        <p:txBody>
          <a:bodyPr wrap="none" lIns="0" tIns="0" rIns="0" bIns="0" rtlCol="0" anchor="t"/>
          <a:lstStyle/>
          <a:p>
            <a:pPr algn="ctr">
              <a:lnSpc>
                <a:spcPct val="123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sets</a:t>
            </a:r>
            <a:endParaRPr lang="en-US" altLang="zh-CN" sz="2000" dirty="0"/>
          </a:p>
        </p:txBody>
      </p:sp>
      <p:sp>
        <p:nvSpPr>
          <p:cNvPr id="7" name="QM_5_AN.472_1#5f0117f29.blank?vja=1&amp;pid=0222fb119&amp;color=0,0,0&amp;vpa=201&amp;vtp=1"/>
          <p:cNvSpPr/>
          <p:nvPr/>
        </p:nvSpPr>
        <p:spPr>
          <a:xfrm>
            <a:off x="8431848" y="4223336"/>
            <a:ext cx="717550" cy="346583"/>
          </a:xfrm>
          <a:prstGeom prst="rect">
            <a:avLst/>
          </a:prstGeom>
          <a:noFill/>
        </p:spPr>
        <p:txBody>
          <a:bodyPr wrap="none" lIns="0" tIns="0" rIns="0" bIns="0" rtlCol="0" anchor="t"/>
          <a:lstStyle/>
          <a:p>
            <a:pPr algn="ctr">
              <a:lnSpc>
                <a:spcPct val="123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jointly</a:t>
            </a:r>
            <a:endParaRPr lang="en-US" altLang="zh-CN" sz="2000" dirty="0"/>
          </a:p>
        </p:txBody>
      </p:sp>
      <p:sp>
        <p:nvSpPr>
          <p:cNvPr id="8" name="QM_5_AN.473_1#5f0117f29.blank?vja=1&amp;pid=0222fb119&amp;color=0,0,0&amp;vpa=202&amp;vtp=1"/>
          <p:cNvSpPr/>
          <p:nvPr/>
        </p:nvSpPr>
        <p:spPr>
          <a:xfrm>
            <a:off x="10112439" y="4610940"/>
            <a:ext cx="1280859" cy="343281"/>
          </a:xfrm>
          <a:prstGeom prst="rect">
            <a:avLst/>
          </a:prstGeom>
          <a:noFill/>
        </p:spPr>
        <p:txBody>
          <a:bodyPr wrap="none" lIns="0" tIns="0" rIns="0" bIns="0" rtlCol="0" anchor="t"/>
          <a:lstStyle/>
          <a:p>
            <a:pPr algn="ctr">
              <a:lnSpc>
                <a:spcPct val="123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advance</a:t>
            </a:r>
            <a:endParaRPr lang="en-US" altLang="zh-CN" sz="2000" dirty="0"/>
          </a:p>
        </p:txBody>
      </p:sp>
      <p:sp>
        <p:nvSpPr>
          <p:cNvPr id="9" name="QM_5_AN.474_1#5f0117f29.blank?vja=1&amp;pid=0222fb119&amp;color=0,0,0&amp;vpa=203&amp;vtp=1"/>
          <p:cNvSpPr/>
          <p:nvPr/>
        </p:nvSpPr>
        <p:spPr>
          <a:xfrm>
            <a:off x="9320594" y="5360748"/>
            <a:ext cx="930275" cy="346583"/>
          </a:xfrm>
          <a:prstGeom prst="rect">
            <a:avLst/>
          </a:prstGeom>
          <a:noFill/>
        </p:spPr>
        <p:txBody>
          <a:bodyPr wrap="none" lIns="0" tIns="0" rIns="0" bIns="0" rtlCol="0" anchor="t"/>
          <a:lstStyle/>
          <a:p>
            <a:pPr algn="ctr">
              <a:lnSpc>
                <a:spcPct val="123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wellness</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6">
                                            <p:bg/>
                                          </p:spTgt>
                                        </p:tgtEl>
                                        <p:attrNameLst>
                                          <p:attrName>style.visibility</p:attrName>
                                        </p:attrNameLst>
                                      </p:cBhvr>
                                      <p:to>
                                        <p:strVal val="visible"/>
                                      </p:to>
                                    </p:set>
                                    <p:animEffect transition="in" filter="fade">
                                      <p:cBhvr>
                                        <p:cTn id="31" dur="500"/>
                                        <p:tgtEl>
                                          <p:spTgt spid="6">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6">
                                            <p:txEl>
                                              <p:pRg st="0" end="0"/>
                                            </p:txEl>
                                          </p:spTgt>
                                        </p:tgtEl>
                                        <p:attrNameLst>
                                          <p:attrName>style.visibility</p:attrName>
                                        </p:attrNameLst>
                                      </p:cBhvr>
                                      <p:to>
                                        <p:strVal val="visible"/>
                                      </p:to>
                                    </p:set>
                                    <p:animEffect transition="in" filter="fade">
                                      <p:cBhvr>
                                        <p:cTn id="34" dur="500"/>
                                        <p:tgtEl>
                                          <p:spTgt spid="6">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7">
                                            <p:bg/>
                                          </p:spTgt>
                                        </p:tgtEl>
                                        <p:attrNameLst>
                                          <p:attrName>style.visibility</p:attrName>
                                        </p:attrNameLst>
                                      </p:cBhvr>
                                      <p:to>
                                        <p:strVal val="visible"/>
                                      </p:to>
                                    </p:set>
                                    <p:animEffect transition="in" filter="fade">
                                      <p:cBhvr>
                                        <p:cTn id="39" dur="500"/>
                                        <p:tgtEl>
                                          <p:spTgt spid="7">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7">
                                            <p:txEl>
                                              <p:pRg st="0" end="0"/>
                                            </p:txEl>
                                          </p:spTgt>
                                        </p:tgtEl>
                                        <p:attrNameLst>
                                          <p:attrName>style.visibility</p:attrName>
                                        </p:attrNameLst>
                                      </p:cBhvr>
                                      <p:to>
                                        <p:strVal val="visible"/>
                                      </p:to>
                                    </p:set>
                                    <p:animEffect transition="in" filter="fade">
                                      <p:cBhvr>
                                        <p:cTn id="42" dur="500"/>
                                        <p:tgtEl>
                                          <p:spTgt spid="7">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8">
                                            <p:bg/>
                                          </p:spTgt>
                                        </p:tgtEl>
                                        <p:attrNameLst>
                                          <p:attrName>style.visibility</p:attrName>
                                        </p:attrNameLst>
                                      </p:cBhvr>
                                      <p:to>
                                        <p:strVal val="visible"/>
                                      </p:to>
                                    </p:set>
                                    <p:animEffect transition="in" filter="fade">
                                      <p:cBhvr>
                                        <p:cTn id="47" dur="500"/>
                                        <p:tgtEl>
                                          <p:spTgt spid="8">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8">
                                            <p:txEl>
                                              <p:pRg st="0" end="0"/>
                                            </p:txEl>
                                          </p:spTgt>
                                        </p:tgtEl>
                                        <p:attrNameLst>
                                          <p:attrName>style.visibility</p:attrName>
                                        </p:attrNameLst>
                                      </p:cBhvr>
                                      <p:to>
                                        <p:strVal val="visible"/>
                                      </p:to>
                                    </p:set>
                                    <p:animEffect transition="in" filter="fade">
                                      <p:cBhvr>
                                        <p:cTn id="50" dur="500"/>
                                        <p:tgtEl>
                                          <p:spTgt spid="8">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9">
                                            <p:bg/>
                                          </p:spTgt>
                                        </p:tgtEl>
                                        <p:attrNameLst>
                                          <p:attrName>style.visibility</p:attrName>
                                        </p:attrNameLst>
                                      </p:cBhvr>
                                      <p:to>
                                        <p:strVal val="visible"/>
                                      </p:to>
                                    </p:set>
                                    <p:animEffect transition="in" filter="fade">
                                      <p:cBhvr>
                                        <p:cTn id="55" dur="500"/>
                                        <p:tgtEl>
                                          <p:spTgt spid="9">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9">
                                            <p:txEl>
                                              <p:pRg st="0" end="0"/>
                                            </p:txEl>
                                          </p:spTgt>
                                        </p:tgtEl>
                                        <p:attrNameLst>
                                          <p:attrName>style.visibility</p:attrName>
                                        </p:attrNameLst>
                                      </p:cBhvr>
                                      <p:to>
                                        <p:strVal val="visible"/>
                                      </p:to>
                                    </p:set>
                                    <p:animEffect transition="in" filter="fade">
                                      <p:cBhvr>
                                        <p:cTn id="58" dur="500"/>
                                        <p:tgtEl>
                                          <p:spTgt spid="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6" grpId="0" animBg="1" build="p"/>
      <p:bldP spid="7" grpId="0" animBg="1" build="p"/>
      <p:bldP spid="8" grpId="0" animBg="1" build="p"/>
      <p:bldP spid="9" grpId="0" animBg="1" build="p"/>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55601</Words>
  <Application>WPS 演示</Application>
  <PresentationFormat>宽屏</PresentationFormat>
  <Paragraphs>1321</Paragraphs>
  <Slides>112</Slides>
  <Notes>108</Notes>
  <HiddenSlides>0</HiddenSlides>
  <MMClips>0</MMClips>
  <ScaleCrop>false</ScaleCrop>
  <HeadingPairs>
    <vt:vector size="6" baseType="variant">
      <vt:variant>
        <vt:lpstr>已用的字体</vt:lpstr>
      </vt:variant>
      <vt:variant>
        <vt:i4>21</vt:i4>
      </vt:variant>
      <vt:variant>
        <vt:lpstr>主题</vt:lpstr>
      </vt:variant>
      <vt:variant>
        <vt:i4>1</vt:i4>
      </vt:variant>
      <vt:variant>
        <vt:lpstr>幻灯片标题</vt:lpstr>
      </vt:variant>
      <vt:variant>
        <vt:i4>112</vt:i4>
      </vt:variant>
    </vt:vector>
  </HeadingPairs>
  <TitlesOfParts>
    <vt:vector size="134" baseType="lpstr">
      <vt:lpstr>Arial</vt:lpstr>
      <vt:lpstr>宋体</vt:lpstr>
      <vt:lpstr>Wingdings</vt:lpstr>
      <vt:lpstr>微软雅黑</vt:lpstr>
      <vt:lpstr>微软雅黑</vt:lpstr>
      <vt:lpstr>汉仪舒圆黑简体</vt:lpstr>
      <vt:lpstr>黑体</vt:lpstr>
      <vt:lpstr>汉仪舒圆黑简体</vt:lpstr>
      <vt:lpstr>汉仪舒圆黑简体</vt:lpstr>
      <vt:lpstr>Times New Roman</vt:lpstr>
      <vt:lpstr>Times New Roman</vt:lpstr>
      <vt:lpstr>宋体</vt:lpstr>
      <vt:lpstr>Impact</vt:lpstr>
      <vt:lpstr>Impact</vt:lpstr>
      <vt:lpstr>Impact</vt:lpstr>
      <vt:lpstr>Calibri</vt:lpstr>
      <vt:lpstr>等线</vt:lpstr>
      <vt:lpstr>Arial Unicode MS</vt:lpstr>
      <vt:lpstr>仿宋</vt:lpstr>
      <vt:lpstr>仿宋</vt:lpstr>
      <vt:lpstr>Calibri</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Rainnie</cp:lastModifiedBy>
  <cp:revision>5</cp:revision>
  <dcterms:created xsi:type="dcterms:W3CDTF">2025-10-22T12:59:00Z</dcterms:created>
  <dcterms:modified xsi:type="dcterms:W3CDTF">2025-10-24T08:24:58Z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761FB55A0C8E4F04A0FBC0BA92E3C558_12</vt:lpwstr>
  </property>
  <property fmtid="{D5CDD505-2E9C-101B-9397-08002B2CF9AE}" pid="3" name="KSOProductBuildVer">
    <vt:lpwstr>2052-12.1.0.23125</vt:lpwstr>
  </property>
</Properties>
</file>